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2"/>
  </p:notesMasterIdLst>
  <p:handoutMasterIdLst>
    <p:handoutMasterId r:id="rId33"/>
  </p:handoutMasterIdLst>
  <p:sldIdLst>
    <p:sldId id="413" r:id="rId2"/>
    <p:sldId id="498" r:id="rId3"/>
    <p:sldId id="496" r:id="rId4"/>
    <p:sldId id="500" r:id="rId5"/>
    <p:sldId id="415" r:id="rId6"/>
    <p:sldId id="416" r:id="rId7"/>
    <p:sldId id="429" r:id="rId8"/>
    <p:sldId id="430" r:id="rId9"/>
    <p:sldId id="421" r:id="rId10"/>
    <p:sldId id="433" r:id="rId11"/>
    <p:sldId id="434" r:id="rId12"/>
    <p:sldId id="435" r:id="rId13"/>
    <p:sldId id="436" r:id="rId14"/>
    <p:sldId id="437" r:id="rId15"/>
    <p:sldId id="505" r:id="rId16"/>
    <p:sldId id="424" r:id="rId17"/>
    <p:sldId id="425" r:id="rId18"/>
    <p:sldId id="426" r:id="rId19"/>
    <p:sldId id="428" r:id="rId20"/>
    <p:sldId id="442" r:id="rId21"/>
    <p:sldId id="443" r:id="rId22"/>
    <p:sldId id="448" r:id="rId23"/>
    <p:sldId id="501" r:id="rId24"/>
    <p:sldId id="459" r:id="rId25"/>
    <p:sldId id="468" r:id="rId26"/>
    <p:sldId id="469" r:id="rId27"/>
    <p:sldId id="470" r:id="rId28"/>
    <p:sldId id="466" r:id="rId29"/>
    <p:sldId id="499" r:id="rId30"/>
    <p:sldId id="452"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86190" autoAdjust="0"/>
  </p:normalViewPr>
  <p:slideViewPr>
    <p:cSldViewPr>
      <p:cViewPr>
        <p:scale>
          <a:sx n="98" d="100"/>
          <a:sy n="98" d="100"/>
        </p:scale>
        <p:origin x="-82" y="-1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D246965-8EF4-4C18-B47A-50A6F3BE48C6}" type="datetimeFigureOut">
              <a:rPr lang="en-US" smtClean="0"/>
              <a:pPr/>
              <a:t>10/3/2014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368612D-CE3E-4280-88FF-D8DDB2AB7FE1}" type="slidenum">
              <a:rPr lang="en-US" smtClean="0"/>
              <a:pPr/>
              <a:t>‹#›</a:t>
            </a:fld>
            <a:endParaRPr lang="en-US"/>
          </a:p>
        </p:txBody>
      </p:sp>
    </p:spTree>
    <p:extLst>
      <p:ext uri="{BB962C8B-B14F-4D97-AF65-F5344CB8AC3E}">
        <p14:creationId xmlns:p14="http://schemas.microsoft.com/office/powerpoint/2010/main" val="4124509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1A5ED05-C7D9-4474-9251-393EC8F99DE9}" type="datetimeFigureOut">
              <a:rPr lang="en-US" smtClean="0"/>
              <a:pPr/>
              <a:t>10/3/2014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33E9A2B-587F-4763-BF09-64C2852A22FE}" type="slidenum">
              <a:rPr lang="en-US" smtClean="0"/>
              <a:pPr/>
              <a:t>‹#›</a:t>
            </a:fld>
            <a:endParaRPr lang="en-US"/>
          </a:p>
        </p:txBody>
      </p:sp>
    </p:spTree>
    <p:extLst>
      <p:ext uri="{BB962C8B-B14F-4D97-AF65-F5344CB8AC3E}">
        <p14:creationId xmlns:p14="http://schemas.microsoft.com/office/powerpoint/2010/main" val="198372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889CF-93D6-4D6F-9F25-B585ACFE0C11}" type="slidenum">
              <a:rPr lang="en-US"/>
              <a:pPr/>
              <a:t>1</a:t>
            </a:fld>
            <a:endParaRPr lang="en-US" dirty="0"/>
          </a:p>
        </p:txBody>
      </p:sp>
      <p:sp>
        <p:nvSpPr>
          <p:cNvPr id="374786" name="Rectangle 2"/>
          <p:cNvSpPr>
            <a:spLocks noGrp="1" noRot="1" noChangeAspect="1" noChangeArrowheads="1" noTextEdit="1"/>
          </p:cNvSpPr>
          <p:nvPr>
            <p:ph type="sldImg"/>
          </p:nvPr>
        </p:nvSpPr>
        <p:spPr>
          <a:xfrm>
            <a:off x="1260475" y="722313"/>
            <a:ext cx="4797425" cy="3597275"/>
          </a:xfrm>
          <a:ln cap="flat"/>
        </p:spPr>
      </p:sp>
      <p:sp>
        <p:nvSpPr>
          <p:cNvPr id="374787" name="Rectangle 3"/>
          <p:cNvSpPr>
            <a:spLocks noGrp="1" noChangeArrowheads="1"/>
          </p:cNvSpPr>
          <p:nvPr>
            <p:ph type="body" idx="1"/>
          </p:nvPr>
        </p:nvSpPr>
        <p:spPr>
          <a:ln/>
        </p:spPr>
        <p:txBody>
          <a:bodyPr lIns="97308" tIns="48653" rIns="97308" bIns="4865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Who are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Spend a minute writing down 5 things you think about people with schizophrenia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Spend a minute writing down 5 things you think about people with depression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-Overarching objective in answering these questions is really to identify neighborhood characteristics that merit closer study/attention in future research as potential barriers/facilitators of community integration.</a:t>
            </a:r>
          </a:p>
          <a:p>
            <a:r>
              <a:rPr lang="en-US" smtClean="0"/>
              <a:t>-Unfortunately, we don’t have any measures of community integration, so anything we might say about whether neighborhood characteristics either impede or help community integration would be purely speculation.</a:t>
            </a:r>
          </a:p>
          <a:p>
            <a:r>
              <a:rPr lang="en-US" smtClean="0"/>
              <a:t>-In fact, some characteristics—as we’ll see—could go either way</a:t>
            </a:r>
          </a:p>
          <a:p>
            <a:r>
              <a:rPr lang="en-US" smtClean="0"/>
              <a:t>--However, study important insofar it highlights differences in the neighborhood characteristics of SMI and general, and in light of emerging evidence, these differences should not be ignored. </a:t>
            </a:r>
          </a:p>
        </p:txBody>
      </p:sp>
      <p:sp>
        <p:nvSpPr>
          <p:cNvPr id="56324" name="Slide Number Placeholder 3"/>
          <p:cNvSpPr>
            <a:spLocks noGrp="1"/>
          </p:cNvSpPr>
          <p:nvPr>
            <p:ph type="sldNum" sz="quarter" idx="5"/>
          </p:nvPr>
        </p:nvSpPr>
        <p:spPr>
          <a:noFill/>
        </p:spPr>
        <p:txBody>
          <a:bodyPr/>
          <a:lstStyle/>
          <a:p>
            <a:fld id="{ABE4C64D-CCF8-48AE-8EC6-0B87CF0B9253}" type="slidenum">
              <a:rPr lang="en-US" smtClean="0"/>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t>-Census </a:t>
            </a:r>
          </a:p>
          <a:p>
            <a:r>
              <a:rPr lang="en-US" smtClean="0"/>
              <a:t>-CML databases include data from: Philadelphia Police, Department of Licenses &amp; Inspections, BRT, PGW, Philadelphia Revenue Department</a:t>
            </a:r>
          </a:p>
        </p:txBody>
      </p:sp>
      <p:sp>
        <p:nvSpPr>
          <p:cNvPr id="57348" name="Slide Number Placeholder 3"/>
          <p:cNvSpPr>
            <a:spLocks noGrp="1"/>
          </p:cNvSpPr>
          <p:nvPr>
            <p:ph type="sldNum" sz="quarter" idx="5"/>
          </p:nvPr>
        </p:nvSpPr>
        <p:spPr>
          <a:noFill/>
        </p:spPr>
        <p:txBody>
          <a:bodyPr/>
          <a:lstStyle/>
          <a:p>
            <a:fld id="{7E3A5B37-0BF6-43D4-B598-324C6954EE68}"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330C8D-0FD0-4D99-8D61-0C128637243C}" type="datetimeFigureOut">
              <a:rPr lang="en-US" smtClean="0"/>
              <a:pPr/>
              <a:t>10/3/2014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B0888BE-ABA0-48AC-BF80-859572D651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330C8D-0FD0-4D99-8D61-0C128637243C}"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88BE-ABA0-48AC-BF80-859572D651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330C8D-0FD0-4D99-8D61-0C128637243C}"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88BE-ABA0-48AC-BF80-859572D651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6D8F9-5EF6-4F55-87BB-C620605C18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B0E393F-73E5-4225-A91F-F3DB3097708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330C8D-0FD0-4D99-8D61-0C128637243C}"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88BE-ABA0-48AC-BF80-859572D651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330C8D-0FD0-4D99-8D61-0C128637243C}"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88BE-ABA0-48AC-BF80-859572D651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330C8D-0FD0-4D99-8D61-0C128637243C}"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888BE-ABA0-48AC-BF80-859572D651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330C8D-0FD0-4D99-8D61-0C128637243C}" type="datetimeFigureOut">
              <a:rPr lang="en-US" smtClean="0"/>
              <a:pPr/>
              <a:t>10/3/2014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888BE-ABA0-48AC-BF80-859572D651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330C8D-0FD0-4D99-8D61-0C128637243C}" type="datetimeFigureOut">
              <a:rPr lang="en-US" smtClean="0"/>
              <a:pPr/>
              <a:t>10/3/2014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888BE-ABA0-48AC-BF80-859572D651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30C8D-0FD0-4D99-8D61-0C128637243C}" type="datetimeFigureOut">
              <a:rPr lang="en-US" smtClean="0"/>
              <a:pPr/>
              <a:t>10/3/2014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888BE-ABA0-48AC-BF80-859572D651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330C8D-0FD0-4D99-8D61-0C128637243C}"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888BE-ABA0-48AC-BF80-859572D651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330C8D-0FD0-4D99-8D61-0C128637243C}"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B0888BE-ABA0-48AC-BF80-859572D6511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330C8D-0FD0-4D99-8D61-0C128637243C}" type="datetimeFigureOut">
              <a:rPr lang="en-US" smtClean="0"/>
              <a:pPr/>
              <a:t>10/3/2014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0888BE-ABA0-48AC-BF80-859572D6511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5"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525" y="6267450"/>
            <a:ext cx="24574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collaborativ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type="subTitle" idx="1"/>
          </p:nvPr>
        </p:nvSpPr>
        <p:spPr bwMode="auto">
          <a:xfrm>
            <a:off x="840018" y="3326770"/>
            <a:ext cx="8153400" cy="2895600"/>
          </a:xfrm>
          <a:noFill/>
          <a:ln>
            <a:miter lim="800000"/>
            <a:headEnd/>
            <a:tailEnd/>
          </a:ln>
        </p:spPr>
        <p:txBody>
          <a:bodyPr vert="horz" wrap="square" lIns="92075" tIns="46038" rIns="92075" bIns="46038" numCol="1" anchor="t" anchorCtr="0" compatLnSpc="1">
            <a:prstTxWarp prst="textNoShape">
              <a:avLst/>
            </a:prstTxWarp>
          </a:bodyPr>
          <a:lstStyle/>
          <a:p>
            <a:pPr>
              <a:lnSpc>
                <a:spcPct val="80000"/>
              </a:lnSpc>
            </a:pPr>
            <a:r>
              <a:rPr lang="en-US" sz="2000" dirty="0"/>
              <a:t>Mark Salzer, Ph.D.</a:t>
            </a:r>
          </a:p>
          <a:p>
            <a:pPr>
              <a:lnSpc>
                <a:spcPct val="80000"/>
              </a:lnSpc>
            </a:pPr>
            <a:r>
              <a:rPr lang="en-US" sz="2000" dirty="0" smtClean="0"/>
              <a:t>Professor and Chair</a:t>
            </a:r>
          </a:p>
          <a:p>
            <a:pPr>
              <a:lnSpc>
                <a:spcPct val="80000"/>
              </a:lnSpc>
            </a:pPr>
            <a:r>
              <a:rPr lang="en-US" sz="2000" dirty="0" smtClean="0"/>
              <a:t>Department of Rehabilitation Sciences, Temple University</a:t>
            </a:r>
            <a:endParaRPr lang="en-US" sz="2000" dirty="0"/>
          </a:p>
          <a:p>
            <a:pPr>
              <a:lnSpc>
                <a:spcPct val="80000"/>
              </a:lnSpc>
            </a:pPr>
            <a:r>
              <a:rPr lang="en-US" sz="2000" dirty="0" smtClean="0"/>
              <a:t>Director, Temple University Collaborative </a:t>
            </a:r>
            <a:r>
              <a:rPr lang="en-US" sz="2000" dirty="0"/>
              <a:t>on Community </a:t>
            </a:r>
            <a:r>
              <a:rPr lang="en-US" sz="2000" dirty="0" smtClean="0"/>
              <a:t>Inclusion</a:t>
            </a:r>
            <a:endParaRPr lang="en-US" sz="2000" dirty="0"/>
          </a:p>
          <a:p>
            <a:pPr>
              <a:lnSpc>
                <a:spcPct val="80000"/>
              </a:lnSpc>
            </a:pPr>
            <a:endParaRPr lang="en-US" sz="2000" dirty="0" smtClean="0"/>
          </a:p>
          <a:p>
            <a:pPr>
              <a:lnSpc>
                <a:spcPct val="80000"/>
              </a:lnSpc>
            </a:pPr>
            <a:r>
              <a:rPr lang="en-US" sz="2000" dirty="0" smtClean="0"/>
              <a:t>For </a:t>
            </a:r>
            <a:r>
              <a:rPr lang="en-US" sz="2000" dirty="0"/>
              <a:t>more information about these issues please go </a:t>
            </a:r>
            <a:r>
              <a:rPr lang="en-US" sz="2000" dirty="0" smtClean="0"/>
              <a:t>to </a:t>
            </a:r>
            <a:r>
              <a:rPr lang="en-US" sz="2000" dirty="0" smtClean="0">
                <a:hlinkClick r:id="rId3"/>
              </a:rPr>
              <a:t>www.tucollaborative.org</a:t>
            </a:r>
            <a:r>
              <a:rPr lang="en-US" sz="2000" dirty="0" smtClean="0"/>
              <a:t> or </a:t>
            </a:r>
            <a:r>
              <a:rPr lang="en-US" sz="2000" dirty="0"/>
              <a:t>send an email to </a:t>
            </a:r>
            <a:r>
              <a:rPr lang="en-US" sz="2000" dirty="0" smtClean="0"/>
              <a:t>Mark.Salzer@temple.edu</a:t>
            </a:r>
            <a:endParaRPr lang="en-US" sz="2000" dirty="0"/>
          </a:p>
          <a:p>
            <a:pPr>
              <a:lnSpc>
                <a:spcPct val="80000"/>
              </a:lnSpc>
            </a:pPr>
            <a:endParaRPr lang="en-US" sz="1600" dirty="0"/>
          </a:p>
        </p:txBody>
      </p:sp>
      <p:sp>
        <p:nvSpPr>
          <p:cNvPr id="373762" name="Rectangle 2"/>
          <p:cNvSpPr>
            <a:spLocks noGrp="1" noChangeArrowheads="1"/>
          </p:cNvSpPr>
          <p:nvPr>
            <p:ph type="title"/>
          </p:nvPr>
        </p:nvSpPr>
        <p:spPr>
          <a:xfrm>
            <a:off x="149146" y="1752600"/>
            <a:ext cx="8610600" cy="1143000"/>
          </a:xfrm>
          <a:noFill/>
          <a:ln/>
        </p:spPr>
        <p:txBody>
          <a:bodyPr>
            <a:noAutofit/>
          </a:bodyPr>
          <a:lstStyle/>
          <a:p>
            <a:r>
              <a:rPr lang="en-US" sz="3200" dirty="0" smtClean="0">
                <a:solidFill>
                  <a:schemeClr val="tx1"/>
                </a:solidFill>
              </a:rPr>
              <a:t>Maps, Mobility, and Community </a:t>
            </a:r>
            <a:r>
              <a:rPr lang="en-US" sz="3200" dirty="0">
                <a:solidFill>
                  <a:schemeClr val="tx1"/>
                </a:solidFill>
              </a:rPr>
              <a:t>Participation among Adults with Psychiatric Disabilities: Implications of Geographic Methods for Studying Physical Health</a:t>
            </a:r>
          </a:p>
        </p:txBody>
      </p:sp>
      <p:sp>
        <p:nvSpPr>
          <p:cNvPr id="5" name="TextBox 4"/>
          <p:cNvSpPr txBox="1"/>
          <p:nvPr/>
        </p:nvSpPr>
        <p:spPr>
          <a:xfrm>
            <a:off x="533400" y="5486926"/>
            <a:ext cx="8226346" cy="738664"/>
          </a:xfrm>
          <a:prstGeom prst="rect">
            <a:avLst/>
          </a:prstGeom>
          <a:noFill/>
        </p:spPr>
        <p:txBody>
          <a:bodyPr wrap="square" rtlCol="0">
            <a:spAutoFit/>
          </a:bodyPr>
          <a:lstStyle/>
          <a:p>
            <a:r>
              <a:rPr lang="en-US" sz="1400" dirty="0" smtClean="0"/>
              <a:t>The reported studies were supported </a:t>
            </a:r>
            <a:r>
              <a:rPr lang="en-US" sz="1400" dirty="0"/>
              <a:t>by </a:t>
            </a:r>
            <a:r>
              <a:rPr lang="en-US" sz="1400" dirty="0" smtClean="0"/>
              <a:t>grant H133B100037 </a:t>
            </a:r>
            <a:r>
              <a:rPr lang="en-US" sz="1400" dirty="0"/>
              <a:t>to </a:t>
            </a:r>
            <a:r>
              <a:rPr lang="en-US" sz="1400" dirty="0" smtClean="0"/>
              <a:t>Temple </a:t>
            </a:r>
            <a:r>
              <a:rPr lang="en-US" sz="1400" dirty="0"/>
              <a:t>University (Dr</a:t>
            </a:r>
            <a:r>
              <a:rPr lang="en-US" sz="1400" dirty="0" smtClean="0"/>
              <a:t>. Salzer</a:t>
            </a:r>
            <a:r>
              <a:rPr lang="en-US" sz="1400" dirty="0"/>
              <a:t>, principal investigator) from the U.S</a:t>
            </a:r>
            <a:r>
              <a:rPr lang="en-US" sz="1400" dirty="0" smtClean="0"/>
              <a:t>. Department </a:t>
            </a:r>
            <a:r>
              <a:rPr lang="en-US" sz="1400" dirty="0"/>
              <a:t>of Education, National </a:t>
            </a:r>
            <a:r>
              <a:rPr lang="en-US" sz="1400" dirty="0" smtClean="0"/>
              <a:t>Institute on </a:t>
            </a:r>
            <a:r>
              <a:rPr lang="en-US" sz="1400" dirty="0"/>
              <a:t>Disability and Rehabilitation </a:t>
            </a:r>
            <a:r>
              <a:rPr lang="en-US" sz="1400" dirty="0" smtClean="0"/>
              <a:t>Research (</a:t>
            </a:r>
            <a:r>
              <a:rPr lang="en-US" sz="1400" dirty="0"/>
              <a:t>NIDRR). </a:t>
            </a:r>
          </a:p>
        </p:txBody>
      </p:sp>
      <p:sp>
        <p:nvSpPr>
          <p:cNvPr id="6" name="TextBox 5"/>
          <p:cNvSpPr txBox="1"/>
          <p:nvPr/>
        </p:nvSpPr>
        <p:spPr>
          <a:xfrm>
            <a:off x="5486400" y="6489586"/>
            <a:ext cx="3497111" cy="276999"/>
          </a:xfrm>
          <a:prstGeom prst="rect">
            <a:avLst/>
          </a:prstGeom>
          <a:noFill/>
        </p:spPr>
        <p:txBody>
          <a:bodyPr wrap="none" rtlCol="0">
            <a:spAutoFit/>
          </a:bodyPr>
          <a:lstStyle/>
          <a:p>
            <a:r>
              <a:rPr lang="en-US" sz="1200" dirty="0" smtClean="0"/>
              <a:t>Presented at UIC State of Science 2014 Conference</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p:cNvPicPr>
          <p:nvPr/>
        </p:nvPicPr>
        <p:blipFill>
          <a:blip r:embed="rId2" cstate="print"/>
          <a:srcRect t="7951"/>
          <a:stretch>
            <a:fillRect/>
          </a:stretch>
        </p:blipFill>
        <p:spPr bwMode="auto">
          <a:xfrm>
            <a:off x="1625600" y="874713"/>
            <a:ext cx="7518400" cy="5983287"/>
          </a:xfrm>
          <a:prstGeom prst="rect">
            <a:avLst/>
          </a:prstGeom>
          <a:noFill/>
          <a:ln w="9525">
            <a:noFill/>
            <a:miter lim="800000"/>
            <a:headEnd/>
            <a:tailEnd/>
          </a:ln>
        </p:spPr>
      </p:pic>
      <p:sp>
        <p:nvSpPr>
          <p:cNvPr id="28675" name="Title 4"/>
          <p:cNvSpPr>
            <a:spLocks noGrp="1"/>
          </p:cNvSpPr>
          <p:nvPr>
            <p:ph type="title" idx="4294967295"/>
          </p:nvPr>
        </p:nvSpPr>
        <p:spPr>
          <a:xfrm>
            <a:off x="7513" y="228600"/>
            <a:ext cx="9144000" cy="815975"/>
          </a:xfrm>
        </p:spPr>
        <p:txBody>
          <a:bodyPr/>
          <a:lstStyle/>
          <a:p>
            <a:r>
              <a:rPr lang="en-US" dirty="0" smtClean="0">
                <a:solidFill>
                  <a:schemeClr val="tx1"/>
                </a:solidFill>
                <a:latin typeface="Times New Roman" pitchFamily="18" charset="0"/>
                <a:cs typeface="Times New Roman" pitchFamily="18" charset="0"/>
              </a:rPr>
              <a:t>Physical/Structural Inadequacy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cstate="print"/>
          <a:srcRect t="5585"/>
          <a:stretch>
            <a:fillRect/>
          </a:stretch>
        </p:blipFill>
        <p:spPr bwMode="auto">
          <a:xfrm>
            <a:off x="1828800" y="852488"/>
            <a:ext cx="7296150" cy="6005512"/>
          </a:xfrm>
          <a:prstGeom prst="rect">
            <a:avLst/>
          </a:prstGeom>
          <a:noFill/>
          <a:ln w="9525">
            <a:noFill/>
            <a:miter lim="800000"/>
            <a:headEnd/>
            <a:tailEnd/>
          </a:ln>
        </p:spPr>
      </p:pic>
      <p:sp>
        <p:nvSpPr>
          <p:cNvPr id="29699" name="Title 2"/>
          <p:cNvSpPr>
            <a:spLocks noGrp="1"/>
          </p:cNvSpPr>
          <p:nvPr>
            <p:ph type="title" idx="4294967295"/>
          </p:nvPr>
        </p:nvSpPr>
        <p:spPr>
          <a:xfrm>
            <a:off x="228600" y="852488"/>
            <a:ext cx="9144000" cy="617538"/>
          </a:xfrm>
        </p:spPr>
        <p:txBody>
          <a:bodyPr>
            <a:normAutofit fontScale="90000"/>
          </a:bodyPr>
          <a:lstStyle/>
          <a:p>
            <a:r>
              <a:rPr lang="en-US" dirty="0" smtClean="0">
                <a:solidFill>
                  <a:schemeClr val="tx1"/>
                </a:solidFill>
                <a:latin typeface="Times New Roman" pitchFamily="18" charset="0"/>
                <a:cs typeface="Times New Roman" pitchFamily="18" charset="0"/>
              </a:rPr>
              <a:t>Serious Crime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cstate="print"/>
          <a:srcRect t="5730"/>
          <a:stretch>
            <a:fillRect/>
          </a:stretch>
        </p:blipFill>
        <p:spPr bwMode="auto">
          <a:xfrm>
            <a:off x="1752600" y="819150"/>
            <a:ext cx="7391400" cy="6038850"/>
          </a:xfrm>
          <a:prstGeom prst="rect">
            <a:avLst/>
          </a:prstGeom>
          <a:noFill/>
          <a:ln w="9525">
            <a:noFill/>
            <a:miter lim="800000"/>
            <a:headEnd/>
            <a:tailEnd/>
          </a:ln>
        </p:spPr>
      </p:pic>
      <p:sp>
        <p:nvSpPr>
          <p:cNvPr id="30723" name="Title 2"/>
          <p:cNvSpPr>
            <a:spLocks noGrp="1"/>
          </p:cNvSpPr>
          <p:nvPr>
            <p:ph type="title" idx="4294967295"/>
          </p:nvPr>
        </p:nvSpPr>
        <p:spPr>
          <a:xfrm>
            <a:off x="152400" y="304800"/>
            <a:ext cx="9144001" cy="812800"/>
          </a:xfrm>
        </p:spPr>
        <p:txBody>
          <a:bodyPr/>
          <a:lstStyle/>
          <a:p>
            <a:r>
              <a:rPr lang="en-US" dirty="0" smtClean="0">
                <a:solidFill>
                  <a:schemeClr val="tx1"/>
                </a:solidFill>
                <a:latin typeface="Times New Roman" pitchFamily="18" charset="0"/>
                <a:cs typeface="Times New Roman" pitchFamily="18" charset="0"/>
              </a:rPr>
              <a:t>Delinquent Crime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cstate="print"/>
          <a:srcRect t="4587"/>
          <a:stretch>
            <a:fillRect/>
          </a:stretch>
        </p:blipFill>
        <p:spPr bwMode="auto">
          <a:xfrm>
            <a:off x="1981200" y="915988"/>
            <a:ext cx="7162800" cy="5942012"/>
          </a:xfrm>
          <a:prstGeom prst="rect">
            <a:avLst/>
          </a:prstGeom>
          <a:noFill/>
          <a:ln w="9525">
            <a:noFill/>
            <a:miter lim="800000"/>
            <a:headEnd/>
            <a:tailEnd/>
          </a:ln>
        </p:spPr>
      </p:pic>
      <p:sp>
        <p:nvSpPr>
          <p:cNvPr id="31747" name="Title 2"/>
          <p:cNvSpPr>
            <a:spLocks noGrp="1"/>
          </p:cNvSpPr>
          <p:nvPr>
            <p:ph type="title" idx="4294967295"/>
          </p:nvPr>
        </p:nvSpPr>
        <p:spPr>
          <a:xfrm>
            <a:off x="381000" y="228600"/>
            <a:ext cx="9144000" cy="839788"/>
          </a:xfrm>
        </p:spPr>
        <p:txBody>
          <a:bodyPr/>
          <a:lstStyle/>
          <a:p>
            <a:r>
              <a:rPr lang="en-US" dirty="0" smtClean="0">
                <a:solidFill>
                  <a:schemeClr val="tx1"/>
                </a:solidFill>
                <a:latin typeface="Times New Roman" pitchFamily="18" charset="0"/>
                <a:cs typeface="Times New Roman" pitchFamily="18" charset="0"/>
              </a:rPr>
              <a:t>Drug Related Activity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76200" y="228600"/>
            <a:ext cx="9144000" cy="990600"/>
          </a:xfrm>
        </p:spPr>
        <p:txBody>
          <a:bodyPr/>
          <a:lstStyle/>
          <a:p>
            <a:r>
              <a:rPr lang="en-US" sz="2800" dirty="0" smtClean="0"/>
              <a:t>Neighborhoods With Higher % of Individuals with a SMI are More Exposed to Social Problems than other neighborhoods</a:t>
            </a:r>
            <a:endParaRPr lang="en-US" sz="2800" dirty="0" smtClean="0">
              <a:latin typeface="Times New Roman" pitchFamily="18" charset="0"/>
              <a:cs typeface="Times New Roman" pitchFamily="18" charset="0"/>
            </a:endParaRPr>
          </a:p>
        </p:txBody>
      </p:sp>
      <p:graphicFrame>
        <p:nvGraphicFramePr>
          <p:cNvPr id="8" name="Content Placeholder 7"/>
          <p:cNvGraphicFramePr>
            <a:graphicFrameLocks noGrp="1"/>
          </p:cNvGraphicFramePr>
          <p:nvPr>
            <p:ph sz="quarter" idx="4294967295"/>
          </p:nvPr>
        </p:nvGraphicFramePr>
        <p:xfrm>
          <a:off x="236538" y="1295400"/>
          <a:ext cx="8704263" cy="4949823"/>
        </p:xfrm>
        <a:graphic>
          <a:graphicData uri="http://schemas.openxmlformats.org/drawingml/2006/table">
            <a:tbl>
              <a:tblPr firstRow="1" bandRow="1">
                <a:tableStyleId>{5C22544A-7EE6-4342-B048-85BDC9FD1C3A}</a:tableStyleId>
              </a:tblPr>
              <a:tblGrid>
                <a:gridCol w="2901421"/>
                <a:gridCol w="2901421"/>
                <a:gridCol w="2901421"/>
              </a:tblGrid>
              <a:tr h="457231">
                <a:tc>
                  <a:txBody>
                    <a:bodyPr/>
                    <a:lstStyle/>
                    <a:p>
                      <a:pPr algn="ctr"/>
                      <a:r>
                        <a:rPr lang="en-US" sz="2400" b="1" dirty="0" smtClean="0">
                          <a:solidFill>
                            <a:srgbClr val="000000"/>
                          </a:solidFill>
                          <a:latin typeface="Times New Roman" pitchFamily="18" charset="0"/>
                          <a:cs typeface="Times New Roman" pitchFamily="18" charset="0"/>
                        </a:rPr>
                        <a:t>Variable</a:t>
                      </a:r>
                      <a:endParaRPr lang="en-US" sz="2400" b="1" dirty="0">
                        <a:solidFill>
                          <a:srgbClr val="000000"/>
                        </a:solidFill>
                        <a:latin typeface="Times New Roman" pitchFamily="18" charset="0"/>
                        <a:cs typeface="Times New Roman" pitchFamily="18" charset="0"/>
                      </a:endParaRPr>
                    </a:p>
                  </a:txBody>
                  <a:tcPr marL="91446" marR="91446" marT="45723" marB="45723"/>
                </a:tc>
                <a:tc>
                  <a:txBody>
                    <a:bodyPr/>
                    <a:lstStyle/>
                    <a:p>
                      <a:pPr algn="ctr"/>
                      <a:r>
                        <a:rPr kumimoji="0" lang="en-US" sz="1800" b="1" kern="1200" dirty="0" smtClean="0">
                          <a:solidFill>
                            <a:schemeClr val="lt1"/>
                          </a:solidFill>
                          <a:latin typeface="Times New Roman" pitchFamily="18" charset="0"/>
                          <a:ea typeface="+mn-ea"/>
                          <a:cs typeface="Times New Roman" pitchFamily="18" charset="0"/>
                        </a:rPr>
                        <a:t> </a:t>
                      </a:r>
                      <a:r>
                        <a:rPr kumimoji="0" lang="en-US" sz="2400" b="1" kern="1200" dirty="0" err="1" smtClean="0">
                          <a:solidFill>
                            <a:srgbClr val="000000"/>
                          </a:solidFill>
                          <a:latin typeface="Times New Roman" pitchFamily="18" charset="0"/>
                          <a:ea typeface="+mn-ea"/>
                          <a:cs typeface="Times New Roman" pitchFamily="18" charset="0"/>
                          <a:sym typeface="Symbol"/>
                        </a:rPr>
                        <a:t></a:t>
                      </a:r>
                      <a:r>
                        <a:rPr lang="en-US" sz="2400" b="1" dirty="0" smtClean="0">
                          <a:solidFill>
                            <a:srgbClr val="000000"/>
                          </a:solidFill>
                          <a:latin typeface="Times New Roman" pitchFamily="18" charset="0"/>
                          <a:cs typeface="Times New Roman" pitchFamily="18" charset="0"/>
                        </a:rPr>
                        <a:t> </a:t>
                      </a:r>
                      <a:endParaRPr lang="en-US" sz="2400" b="1" dirty="0">
                        <a:solidFill>
                          <a:srgbClr val="000000"/>
                        </a:solidFill>
                        <a:latin typeface="Times New Roman" pitchFamily="18" charset="0"/>
                        <a:cs typeface="Times New Roman" pitchFamily="18" charset="0"/>
                      </a:endParaRPr>
                    </a:p>
                  </a:txBody>
                  <a:tcPr marL="91446" marR="91446" marT="45723" marB="45723" anchor="ctr"/>
                </a:tc>
                <a:tc>
                  <a:txBody>
                    <a:bodyPr/>
                    <a:lstStyle/>
                    <a:p>
                      <a:pPr algn="ctr"/>
                      <a:r>
                        <a:rPr lang="en-US" sz="2400" dirty="0" smtClean="0">
                          <a:solidFill>
                            <a:srgbClr val="000000"/>
                          </a:solidFill>
                          <a:latin typeface="Times New Roman" pitchFamily="18" charset="0"/>
                          <a:cs typeface="Times New Roman" pitchFamily="18" charset="0"/>
                        </a:rPr>
                        <a:t>P-value</a:t>
                      </a:r>
                      <a:endParaRPr lang="en-US" sz="2400" dirty="0">
                        <a:solidFill>
                          <a:srgbClr val="000000"/>
                        </a:solidFill>
                        <a:latin typeface="Times New Roman" pitchFamily="18" charset="0"/>
                        <a:cs typeface="Times New Roman" pitchFamily="18" charset="0"/>
                      </a:endParaRPr>
                    </a:p>
                  </a:txBody>
                  <a:tcPr marL="91446" marR="91446" marT="45723" marB="45723"/>
                </a:tc>
              </a:tr>
              <a:tr h="409949">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Serious Crime</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0.09</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&lt;.0001</a:t>
                      </a:r>
                    </a:p>
                  </a:txBody>
                  <a:tcPr marL="68584" marR="68584" marT="0" marB="0" anchor="ctr"/>
                </a:tc>
              </a:tr>
              <a:tr h="409949">
                <a:tc>
                  <a:txBody>
                    <a:bodyPr/>
                    <a:lstStyle/>
                    <a:p>
                      <a:pPr marL="0" marR="0" algn="ctr">
                        <a:spcBef>
                          <a:spcPts val="0"/>
                        </a:spcBef>
                        <a:spcAft>
                          <a:spcPts val="0"/>
                        </a:spcAft>
                      </a:pPr>
                      <a:r>
                        <a:rPr lang="en-US" sz="1800" dirty="0">
                          <a:solidFill>
                            <a:schemeClr val="accent4"/>
                          </a:solidFill>
                          <a:latin typeface="Times New Roman" pitchFamily="18" charset="0"/>
                          <a:ea typeface="Cambria"/>
                          <a:cs typeface="Times New Roman" pitchFamily="18" charset="0"/>
                        </a:rPr>
                        <a:t>Delinquent Crime</a:t>
                      </a:r>
                    </a:p>
                  </a:txBody>
                  <a:tcPr marL="68584" marR="68584" marT="0" marB="0" anchor="ctr"/>
                </a:tc>
                <a:tc>
                  <a:txBody>
                    <a:bodyPr/>
                    <a:lstStyle/>
                    <a:p>
                      <a:pPr marL="0" marR="0" algn="ctr">
                        <a:spcBef>
                          <a:spcPts val="0"/>
                        </a:spcBef>
                        <a:spcAft>
                          <a:spcPts val="0"/>
                        </a:spcAft>
                      </a:pPr>
                      <a:r>
                        <a:rPr lang="en-US" sz="1800" dirty="0">
                          <a:solidFill>
                            <a:schemeClr val="accent4"/>
                          </a:solidFill>
                          <a:latin typeface="Times New Roman" pitchFamily="18" charset="0"/>
                          <a:ea typeface="Cambria"/>
                          <a:cs typeface="Times New Roman" pitchFamily="18" charset="0"/>
                        </a:rPr>
                        <a:t>0.03</a:t>
                      </a:r>
                    </a:p>
                  </a:txBody>
                  <a:tcPr marL="68584" marR="68584" marT="0" marB="0" anchor="ctr"/>
                </a:tc>
                <a:tc>
                  <a:txBody>
                    <a:bodyPr/>
                    <a:lstStyle/>
                    <a:p>
                      <a:pPr marL="0" marR="0" algn="ctr">
                        <a:spcBef>
                          <a:spcPts val="0"/>
                        </a:spcBef>
                        <a:spcAft>
                          <a:spcPts val="0"/>
                        </a:spcAft>
                      </a:pPr>
                      <a:r>
                        <a:rPr lang="en-US" sz="1800">
                          <a:solidFill>
                            <a:schemeClr val="accent4"/>
                          </a:solidFill>
                          <a:latin typeface="Times New Roman" pitchFamily="18" charset="0"/>
                          <a:ea typeface="Cambria"/>
                          <a:cs typeface="Times New Roman" pitchFamily="18" charset="0"/>
                        </a:rPr>
                        <a:t>0.1791</a:t>
                      </a:r>
                    </a:p>
                  </a:txBody>
                  <a:tcPr marL="68584" marR="68584" marT="0" marB="0" anchor="ctr"/>
                </a:tc>
              </a:tr>
              <a:tr h="409949">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Drug Related Activity</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0.25</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&lt;.0001</a:t>
                      </a:r>
                    </a:p>
                  </a:txBody>
                  <a:tcPr marL="68584" marR="68584" marT="0" marB="0" anchor="ctr"/>
                </a:tc>
              </a:tr>
              <a:tr h="606500">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Physical/Structural inadequacy</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0.39</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&lt;.0001</a:t>
                      </a:r>
                    </a:p>
                  </a:txBody>
                  <a:tcPr marL="68584" marR="68584" marT="0" marB="0" anchor="ctr"/>
                </a:tc>
              </a:tr>
              <a:tr h="409949">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Social Instability</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0.19</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&lt;.0001</a:t>
                      </a:r>
                    </a:p>
                  </a:txBody>
                  <a:tcPr marL="68584" marR="68584" marT="0" marB="0" anchor="ctr"/>
                </a:tc>
              </a:tr>
              <a:tr h="409949">
                <a:tc>
                  <a:txBody>
                    <a:bodyPr/>
                    <a:lstStyle/>
                    <a:p>
                      <a:pPr marL="0" marR="0" algn="ctr">
                        <a:spcBef>
                          <a:spcPts val="0"/>
                        </a:spcBef>
                        <a:spcAft>
                          <a:spcPts val="0"/>
                        </a:spcAft>
                      </a:pPr>
                      <a:r>
                        <a:rPr lang="en-US" sz="1800" b="1">
                          <a:solidFill>
                            <a:schemeClr val="accent4"/>
                          </a:solidFill>
                          <a:latin typeface="Times New Roman" pitchFamily="18" charset="0"/>
                          <a:ea typeface="Cambria"/>
                          <a:cs typeface="Times New Roman" pitchFamily="18" charset="0"/>
                        </a:rPr>
                        <a:t>Social Isolation</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0.08</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&lt;.0001</a:t>
                      </a:r>
                    </a:p>
                  </a:txBody>
                  <a:tcPr marL="68584" marR="68584" marT="0" marB="0" anchor="ctr"/>
                </a:tc>
              </a:tr>
              <a:tr h="606500">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Block Group Population Ages 18-64</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-0.12</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&lt;.0001</a:t>
                      </a:r>
                    </a:p>
                  </a:txBody>
                  <a:tcPr marL="68584" marR="68584" marT="0" marB="0" anchor="ctr"/>
                </a:tc>
              </a:tr>
              <a:tr h="409949">
                <a:tc>
                  <a:txBody>
                    <a:bodyPr/>
                    <a:lstStyle/>
                    <a:p>
                      <a:pPr marL="0" marR="0" algn="ctr">
                        <a:spcBef>
                          <a:spcPts val="0"/>
                        </a:spcBef>
                        <a:spcAft>
                          <a:spcPts val="0"/>
                        </a:spcAft>
                      </a:pPr>
                      <a:r>
                        <a:rPr lang="en-US" sz="1800" b="1">
                          <a:solidFill>
                            <a:schemeClr val="accent4"/>
                          </a:solidFill>
                          <a:latin typeface="Times New Roman" pitchFamily="18" charset="0"/>
                          <a:ea typeface="Cambria"/>
                          <a:cs typeface="Times New Roman" pitchFamily="18" charset="0"/>
                        </a:rPr>
                        <a:t>% Ages 18-64</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-0.19</a:t>
                      </a:r>
                    </a:p>
                  </a:txBody>
                  <a:tcPr marL="68584" marR="68584" marT="0" marB="0" anchor="ctr"/>
                </a:tc>
                <a:tc>
                  <a:txBody>
                    <a:bodyPr/>
                    <a:lstStyle/>
                    <a:p>
                      <a:pPr marL="0" marR="0" algn="ctr">
                        <a:spcBef>
                          <a:spcPts val="0"/>
                        </a:spcBef>
                        <a:spcAft>
                          <a:spcPts val="0"/>
                        </a:spcAft>
                      </a:pPr>
                      <a:r>
                        <a:rPr lang="en-US" sz="1800" b="1" dirty="0">
                          <a:solidFill>
                            <a:schemeClr val="accent4"/>
                          </a:solidFill>
                          <a:latin typeface="Times New Roman" pitchFamily="18" charset="0"/>
                          <a:ea typeface="Cambria"/>
                          <a:cs typeface="Times New Roman" pitchFamily="18" charset="0"/>
                        </a:rPr>
                        <a:t>&lt;.0001</a:t>
                      </a:r>
                    </a:p>
                  </a:txBody>
                  <a:tcPr marL="68584" marR="68584" marT="0" marB="0" anchor="ctr"/>
                </a:tc>
              </a:tr>
              <a:tr h="409949">
                <a:tc>
                  <a:txBody>
                    <a:bodyPr/>
                    <a:lstStyle/>
                    <a:p>
                      <a:pPr marL="0" marR="0" algn="ctr">
                        <a:spcBef>
                          <a:spcPts val="0"/>
                        </a:spcBef>
                        <a:spcAft>
                          <a:spcPts val="0"/>
                        </a:spcAft>
                      </a:pPr>
                      <a:r>
                        <a:rPr lang="en-US" sz="1800">
                          <a:solidFill>
                            <a:schemeClr val="accent4"/>
                          </a:solidFill>
                          <a:latin typeface="Times New Roman" pitchFamily="18" charset="0"/>
                          <a:ea typeface="Cambria"/>
                          <a:cs typeface="Times New Roman" pitchFamily="18" charset="0"/>
                        </a:rPr>
                        <a:t>% Non-white</a:t>
                      </a:r>
                    </a:p>
                  </a:txBody>
                  <a:tcPr marL="68584" marR="68584" marT="0" marB="0" anchor="ctr"/>
                </a:tc>
                <a:tc>
                  <a:txBody>
                    <a:bodyPr/>
                    <a:lstStyle/>
                    <a:p>
                      <a:pPr marL="0" marR="0" algn="ctr">
                        <a:spcBef>
                          <a:spcPts val="0"/>
                        </a:spcBef>
                        <a:spcAft>
                          <a:spcPts val="0"/>
                        </a:spcAft>
                      </a:pPr>
                      <a:r>
                        <a:rPr lang="en-US" sz="1800">
                          <a:solidFill>
                            <a:schemeClr val="accent4"/>
                          </a:solidFill>
                          <a:latin typeface="Times New Roman" pitchFamily="18" charset="0"/>
                          <a:ea typeface="Cambria"/>
                          <a:cs typeface="Times New Roman" pitchFamily="18" charset="0"/>
                        </a:rPr>
                        <a:t>&lt;0.01</a:t>
                      </a:r>
                    </a:p>
                  </a:txBody>
                  <a:tcPr marL="68584" marR="68584" marT="0" marB="0" anchor="ctr"/>
                </a:tc>
                <a:tc>
                  <a:txBody>
                    <a:bodyPr/>
                    <a:lstStyle/>
                    <a:p>
                      <a:pPr marL="0" marR="0" algn="ctr">
                        <a:spcBef>
                          <a:spcPts val="0"/>
                        </a:spcBef>
                        <a:spcAft>
                          <a:spcPts val="0"/>
                        </a:spcAft>
                      </a:pPr>
                      <a:r>
                        <a:rPr lang="en-US" sz="1800" dirty="0">
                          <a:solidFill>
                            <a:schemeClr val="accent4"/>
                          </a:solidFill>
                          <a:latin typeface="Times New Roman" pitchFamily="18" charset="0"/>
                          <a:ea typeface="Cambria"/>
                          <a:cs typeface="Times New Roman" pitchFamily="18" charset="0"/>
                        </a:rPr>
                        <a:t>0.8412</a:t>
                      </a:r>
                    </a:p>
                  </a:txBody>
                  <a:tcPr marL="68584" marR="68584" marT="0" marB="0" anchor="ctr"/>
                </a:tc>
              </a:tr>
              <a:tr h="409949">
                <a:tc>
                  <a:txBody>
                    <a:bodyPr/>
                    <a:lstStyle/>
                    <a:p>
                      <a:pPr marL="0" marR="0" algn="ctr">
                        <a:spcBef>
                          <a:spcPts val="0"/>
                        </a:spcBef>
                        <a:spcAft>
                          <a:spcPts val="0"/>
                        </a:spcAft>
                      </a:pPr>
                      <a:r>
                        <a:rPr lang="en-US" sz="1800" dirty="0">
                          <a:solidFill>
                            <a:schemeClr val="accent4"/>
                          </a:solidFill>
                          <a:latin typeface="Times New Roman" pitchFamily="18" charset="0"/>
                          <a:ea typeface="Cambria"/>
                          <a:cs typeface="Times New Roman" pitchFamily="18" charset="0"/>
                        </a:rPr>
                        <a:t>% Male</a:t>
                      </a:r>
                    </a:p>
                  </a:txBody>
                  <a:tcPr marL="68584" marR="68584" marT="0" marB="0" anchor="ctr"/>
                </a:tc>
                <a:tc>
                  <a:txBody>
                    <a:bodyPr/>
                    <a:lstStyle/>
                    <a:p>
                      <a:pPr marL="0" marR="0" algn="ctr">
                        <a:spcBef>
                          <a:spcPts val="0"/>
                        </a:spcBef>
                        <a:spcAft>
                          <a:spcPts val="0"/>
                        </a:spcAft>
                      </a:pPr>
                      <a:r>
                        <a:rPr lang="en-US" sz="1800" dirty="0">
                          <a:solidFill>
                            <a:schemeClr val="accent4"/>
                          </a:solidFill>
                          <a:latin typeface="Times New Roman" pitchFamily="18" charset="0"/>
                          <a:ea typeface="Cambria"/>
                          <a:cs typeface="Times New Roman" pitchFamily="18" charset="0"/>
                        </a:rPr>
                        <a:t>&lt;0.01</a:t>
                      </a:r>
                    </a:p>
                  </a:txBody>
                  <a:tcPr marL="68584" marR="68584" marT="0" marB="0" anchor="ctr"/>
                </a:tc>
                <a:tc>
                  <a:txBody>
                    <a:bodyPr/>
                    <a:lstStyle/>
                    <a:p>
                      <a:pPr marL="0" marR="0" algn="ctr">
                        <a:spcBef>
                          <a:spcPts val="0"/>
                        </a:spcBef>
                        <a:spcAft>
                          <a:spcPts val="0"/>
                        </a:spcAft>
                      </a:pPr>
                      <a:r>
                        <a:rPr lang="en-US" sz="1800" dirty="0" smtClean="0">
                          <a:solidFill>
                            <a:schemeClr val="accent4"/>
                          </a:solidFill>
                          <a:latin typeface="Times New Roman" pitchFamily="18" charset="0"/>
                          <a:ea typeface="Cambria"/>
                          <a:cs typeface="Times New Roman" pitchFamily="18" charset="0"/>
                        </a:rPr>
                        <a:t>0.8670</a:t>
                      </a:r>
                    </a:p>
                  </a:txBody>
                  <a:tcPr marL="68584" marR="68584" marT="0" marB="0" anchor="ctr"/>
                </a:tc>
              </a:tr>
            </a:tbl>
          </a:graphicData>
        </a:graphic>
      </p:graphicFrame>
      <p:sp>
        <p:nvSpPr>
          <p:cNvPr id="32821" name="Rectangle 9"/>
          <p:cNvSpPr>
            <a:spLocks noChangeArrowheads="1"/>
          </p:cNvSpPr>
          <p:nvPr/>
        </p:nvSpPr>
        <p:spPr bwMode="auto">
          <a:xfrm>
            <a:off x="2819400" y="6461125"/>
            <a:ext cx="6070600" cy="368300"/>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N=1,785   F (10, 1773)=96.14, p&lt;.0001,   Adj. R-Square=.35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7772400" cy="1362456"/>
          </a:xfrm>
        </p:spPr>
        <p:txBody>
          <a:bodyPr/>
          <a:lstStyle/>
          <a:p>
            <a:r>
              <a:rPr lang="en-US" sz="4400" dirty="0" smtClean="0">
                <a:solidFill>
                  <a:schemeClr val="tx1"/>
                </a:solidFill>
              </a:rPr>
              <a:t>How much access to health care resources do people with serious mental illnesses have compared to the general population?</a:t>
            </a:r>
            <a:endParaRPr lang="en-US" sz="4400" dirty="0">
              <a:solidFill>
                <a:schemeClr val="tx1"/>
              </a:solidFill>
            </a:endParaRPr>
          </a:p>
        </p:txBody>
      </p:sp>
      <p:sp>
        <p:nvSpPr>
          <p:cNvPr id="4" name="TextBox 3"/>
          <p:cNvSpPr txBox="1">
            <a:spLocks noChangeArrowheads="1"/>
          </p:cNvSpPr>
          <p:nvPr/>
        </p:nvSpPr>
        <p:spPr bwMode="auto">
          <a:xfrm>
            <a:off x="2438400" y="5364452"/>
            <a:ext cx="6553200" cy="1200329"/>
          </a:xfrm>
          <a:prstGeom prst="rect">
            <a:avLst/>
          </a:prstGeom>
          <a:noFill/>
          <a:ln w="9525">
            <a:noFill/>
            <a:miter lim="800000"/>
            <a:headEnd/>
            <a:tailEnd/>
          </a:ln>
        </p:spPr>
        <p:txBody>
          <a:bodyPr wrap="square">
            <a:spAutoFit/>
          </a:bodyPr>
          <a:lstStyle/>
          <a:p>
            <a:r>
              <a:rPr lang="en-US" dirty="0" err="1" smtClean="0"/>
              <a:t>Metraux</a:t>
            </a:r>
            <a:r>
              <a:rPr lang="en-US" dirty="0" smtClean="0"/>
              <a:t>, S., </a:t>
            </a:r>
            <a:r>
              <a:rPr lang="en-US" dirty="0" err="1" smtClean="0"/>
              <a:t>Brusilovsky</a:t>
            </a:r>
            <a:r>
              <a:rPr lang="en-US" dirty="0" smtClean="0"/>
              <a:t>, E., </a:t>
            </a:r>
            <a:r>
              <a:rPr lang="en-US" dirty="0" err="1" smtClean="0"/>
              <a:t>Prvu-Bettger</a:t>
            </a:r>
            <a:r>
              <a:rPr lang="en-US" dirty="0" smtClean="0"/>
              <a:t>, J., Wong, Y.-L. I., &amp; </a:t>
            </a:r>
            <a:r>
              <a:rPr lang="en-US" dirty="0" err="1" smtClean="0"/>
              <a:t>Salzer</a:t>
            </a:r>
            <a:r>
              <a:rPr lang="en-US" dirty="0" smtClean="0"/>
              <a:t>, M.(2012) Geographic access to and availability of community resources for persons diagnosed with severe mental illness in Philadelphia, USA. </a:t>
            </a:r>
            <a:r>
              <a:rPr lang="en-US" u="sng" dirty="0" smtClean="0"/>
              <a:t>Health &amp; Place</a:t>
            </a:r>
            <a:r>
              <a:rPr lang="en-US" dirty="0" smtClean="0"/>
              <a:t>, 18, 621-629.</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2180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0241" y="240518"/>
            <a:ext cx="4114800" cy="1096963"/>
          </a:xfrm>
        </p:spPr>
        <p:txBody>
          <a:bodyPr/>
          <a:lstStyle/>
          <a:p>
            <a:pPr eaLnBrk="1" hangingPunct="1"/>
            <a:r>
              <a:rPr lang="en-US" sz="2800" dirty="0" smtClean="0">
                <a:solidFill>
                  <a:schemeClr val="tx1"/>
                </a:solidFill>
                <a:latin typeface="Times New Roman" pitchFamily="18" charset="0"/>
              </a:rPr>
              <a:t>Museums, Art Galleries, Zoos, Botanical Gardens</a:t>
            </a:r>
          </a:p>
        </p:txBody>
      </p:sp>
      <p:pic>
        <p:nvPicPr>
          <p:cNvPr id="18435" name="Picture 5"/>
          <p:cNvPicPr>
            <a:picLocks noChangeAspect="1" noChangeArrowheads="1"/>
          </p:cNvPicPr>
          <p:nvPr/>
        </p:nvPicPr>
        <p:blipFill>
          <a:blip r:embed="rId2" cstate="print"/>
          <a:srcRect/>
          <a:stretch>
            <a:fillRect/>
          </a:stretch>
        </p:blipFill>
        <p:spPr bwMode="auto">
          <a:xfrm>
            <a:off x="105982" y="1325563"/>
            <a:ext cx="4552950" cy="4770437"/>
          </a:xfrm>
          <a:prstGeom prst="rect">
            <a:avLst/>
          </a:prstGeom>
          <a:noFill/>
          <a:ln w="9525">
            <a:noFill/>
            <a:miter lim="800000"/>
            <a:headEnd/>
            <a:tailEnd/>
          </a:ln>
        </p:spPr>
      </p:pic>
      <p:pic>
        <p:nvPicPr>
          <p:cNvPr id="18436" name="Picture 6"/>
          <p:cNvPicPr>
            <a:picLocks noChangeAspect="1" noChangeArrowheads="1"/>
          </p:cNvPicPr>
          <p:nvPr/>
        </p:nvPicPr>
        <p:blipFill>
          <a:blip r:embed="rId3" cstate="print"/>
          <a:srcRect/>
          <a:stretch>
            <a:fillRect/>
          </a:stretch>
        </p:blipFill>
        <p:spPr bwMode="auto">
          <a:xfrm>
            <a:off x="4584700" y="1600200"/>
            <a:ext cx="4254500" cy="4495800"/>
          </a:xfrm>
          <a:prstGeom prst="rect">
            <a:avLst/>
          </a:prstGeom>
          <a:noFill/>
          <a:ln w="9525">
            <a:noFill/>
            <a:miter lim="800000"/>
            <a:headEnd/>
            <a:tailEnd/>
          </a:ln>
        </p:spPr>
      </p:pic>
      <p:sp>
        <p:nvSpPr>
          <p:cNvPr id="18437" name="Rectangle 7"/>
          <p:cNvSpPr>
            <a:spLocks noChangeArrowheads="1"/>
          </p:cNvSpPr>
          <p:nvPr/>
        </p:nvSpPr>
        <p:spPr bwMode="auto">
          <a:xfrm>
            <a:off x="4648200" y="228600"/>
            <a:ext cx="4114800" cy="1096963"/>
          </a:xfrm>
          <a:prstGeom prst="rect">
            <a:avLst/>
          </a:prstGeom>
          <a:noFill/>
          <a:ln w="9525">
            <a:noFill/>
            <a:miter lim="800000"/>
            <a:headEnd/>
            <a:tailEnd/>
          </a:ln>
        </p:spPr>
        <p:txBody>
          <a:bodyPr anchor="ctr"/>
          <a:lstStyle/>
          <a:p>
            <a:pPr algn="ctr"/>
            <a:r>
              <a:rPr lang="en-US" sz="2800" dirty="0">
                <a:latin typeface="Times New Roman" pitchFamily="18" charset="0"/>
              </a:rPr>
              <a:t>Religious Organizations and Places of Worship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3505200" cy="1219200"/>
          </a:xfrm>
        </p:spPr>
        <p:txBody>
          <a:bodyPr/>
          <a:lstStyle/>
          <a:p>
            <a:pPr eaLnBrk="1" hangingPunct="1"/>
            <a:r>
              <a:rPr lang="en-US" sz="2800" dirty="0" smtClean="0">
                <a:solidFill>
                  <a:schemeClr val="tx1"/>
                </a:solidFill>
                <a:latin typeface="Times New Roman" pitchFamily="18" charset="0"/>
              </a:rPr>
              <a:t>All Sports and Recreational Facilities</a:t>
            </a:r>
          </a:p>
        </p:txBody>
      </p:sp>
      <p:pic>
        <p:nvPicPr>
          <p:cNvPr id="19459" name="Picture 4"/>
          <p:cNvPicPr>
            <a:picLocks noChangeAspect="1" noChangeArrowheads="1"/>
          </p:cNvPicPr>
          <p:nvPr/>
        </p:nvPicPr>
        <p:blipFill>
          <a:blip r:embed="rId2" cstate="print"/>
          <a:srcRect/>
          <a:stretch>
            <a:fillRect/>
          </a:stretch>
        </p:blipFill>
        <p:spPr bwMode="auto">
          <a:xfrm>
            <a:off x="0" y="1524000"/>
            <a:ext cx="4473575" cy="5334000"/>
          </a:xfrm>
          <a:prstGeom prst="rect">
            <a:avLst/>
          </a:prstGeom>
          <a:noFill/>
          <a:ln w="9525">
            <a:noFill/>
            <a:miter lim="800000"/>
            <a:headEnd/>
            <a:tailEnd/>
          </a:ln>
        </p:spPr>
      </p:pic>
      <p:pic>
        <p:nvPicPr>
          <p:cNvPr id="19460" name="Picture 5"/>
          <p:cNvPicPr>
            <a:picLocks noChangeAspect="1" noChangeArrowheads="1"/>
          </p:cNvPicPr>
          <p:nvPr/>
        </p:nvPicPr>
        <p:blipFill>
          <a:blip r:embed="rId3" cstate="print"/>
          <a:srcRect/>
          <a:stretch>
            <a:fillRect/>
          </a:stretch>
        </p:blipFill>
        <p:spPr bwMode="auto">
          <a:xfrm>
            <a:off x="4711700" y="1524000"/>
            <a:ext cx="4432300" cy="5181600"/>
          </a:xfrm>
          <a:prstGeom prst="rect">
            <a:avLst/>
          </a:prstGeom>
          <a:noFill/>
          <a:ln w="9525">
            <a:noFill/>
            <a:miter lim="800000"/>
            <a:headEnd/>
            <a:tailEnd/>
          </a:ln>
        </p:spPr>
      </p:pic>
      <p:sp>
        <p:nvSpPr>
          <p:cNvPr id="19461" name="Rectangle 6"/>
          <p:cNvSpPr>
            <a:spLocks noChangeArrowheads="1"/>
          </p:cNvSpPr>
          <p:nvPr/>
        </p:nvSpPr>
        <p:spPr bwMode="auto">
          <a:xfrm>
            <a:off x="5029200" y="228600"/>
            <a:ext cx="3505200" cy="1401763"/>
          </a:xfrm>
          <a:prstGeom prst="rect">
            <a:avLst/>
          </a:prstGeom>
          <a:noFill/>
          <a:ln w="9525">
            <a:noFill/>
            <a:miter lim="800000"/>
            <a:headEnd/>
            <a:tailEnd/>
          </a:ln>
        </p:spPr>
        <p:txBody>
          <a:bodyPr anchor="ctr"/>
          <a:lstStyle/>
          <a:p>
            <a:pPr algn="ctr"/>
            <a:r>
              <a:rPr lang="en-US" sz="2800" dirty="0">
                <a:latin typeface="Times New Roman" pitchFamily="18" charset="0"/>
              </a:rPr>
              <a:t>Eating and Drinking Establishments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533400"/>
            <a:ext cx="8229600" cy="1143000"/>
          </a:xfrm>
        </p:spPr>
        <p:txBody>
          <a:bodyPr/>
          <a:lstStyle/>
          <a:p>
            <a:pPr eaLnBrk="1" hangingPunct="1"/>
            <a:r>
              <a:rPr lang="en-US" dirty="0" smtClean="0">
                <a:solidFill>
                  <a:schemeClr val="tx1"/>
                </a:solidFill>
                <a:latin typeface="Times New Roman" pitchFamily="18" charset="0"/>
                <a:cs typeface="Times New Roman" pitchFamily="18" charset="0"/>
              </a:rPr>
              <a:t>Analyses</a:t>
            </a:r>
          </a:p>
        </p:txBody>
      </p:sp>
      <p:sp>
        <p:nvSpPr>
          <p:cNvPr id="20483" name="Rectangle 3"/>
          <p:cNvSpPr>
            <a:spLocks noGrp="1" noChangeArrowheads="1"/>
          </p:cNvSpPr>
          <p:nvPr>
            <p:ph type="body" idx="1"/>
          </p:nvPr>
        </p:nvSpPr>
        <p:spPr>
          <a:xfrm>
            <a:off x="457200" y="1752600"/>
            <a:ext cx="8229600" cy="4953000"/>
          </a:xfrm>
        </p:spPr>
        <p:txBody>
          <a:bodyPr/>
          <a:lstStyle/>
          <a:p>
            <a:pPr eaLnBrk="1" hangingPunct="1">
              <a:lnSpc>
                <a:spcPct val="80000"/>
              </a:lnSpc>
            </a:pPr>
            <a:r>
              <a:rPr lang="en-US" sz="2400" i="1" dirty="0" smtClean="0">
                <a:latin typeface="Times New Roman" pitchFamily="18" charset="0"/>
                <a:cs typeface="Times New Roman" pitchFamily="18" charset="0"/>
              </a:rPr>
              <a:t>accessibility</a:t>
            </a:r>
            <a:r>
              <a:rPr lang="en-US" sz="2400" dirty="0" smtClean="0">
                <a:latin typeface="Times New Roman" pitchFamily="18" charset="0"/>
                <a:cs typeface="Times New Roman" pitchFamily="18" charset="0"/>
              </a:rPr>
              <a:t> to amenities - the Euclidean distance between residence location (or comparison point) and the nearest location for each amenity type. </a:t>
            </a:r>
          </a:p>
          <a:p>
            <a:pPr eaLnBrk="1" hangingPunct="1">
              <a:lnSpc>
                <a:spcPct val="80000"/>
              </a:lnSpc>
            </a:pPr>
            <a:r>
              <a:rPr lang="en-US" sz="2400" i="1" dirty="0" smtClean="0">
                <a:latin typeface="Times New Roman" pitchFamily="18" charset="0"/>
                <a:cs typeface="Times New Roman" pitchFamily="18" charset="0"/>
              </a:rPr>
              <a:t>concentration</a:t>
            </a:r>
            <a:r>
              <a:rPr lang="en-US" sz="2400" dirty="0" smtClean="0">
                <a:latin typeface="Times New Roman" pitchFamily="18" charset="0"/>
                <a:cs typeface="Times New Roman" pitchFamily="18" charset="0"/>
              </a:rPr>
              <a:t> of amenities - the number of locations for every resource type located with a half-mile buffer around each residence location (or comparison point). </a:t>
            </a:r>
          </a:p>
          <a:p>
            <a:pPr eaLnBrk="1" hangingPunct="1">
              <a:lnSpc>
                <a:spcPct val="80000"/>
              </a:lnSpc>
            </a:pPr>
            <a:r>
              <a:rPr lang="en-US" sz="2400" dirty="0" smtClean="0">
                <a:latin typeface="Times New Roman" pitchFamily="18" charset="0"/>
                <a:cs typeface="Times New Roman" pitchFamily="18" charset="0"/>
              </a:rPr>
              <a:t>accessibility and concentration were calculated using the Spatial Analyst Extension to </a:t>
            </a:r>
            <a:r>
              <a:rPr lang="en-US" sz="2400" dirty="0" err="1" smtClean="0">
                <a:latin typeface="Times New Roman" pitchFamily="18" charset="0"/>
                <a:cs typeface="Times New Roman" pitchFamily="18" charset="0"/>
              </a:rPr>
              <a:t>ArcMap</a:t>
            </a:r>
            <a:r>
              <a:rPr lang="en-US" sz="2400" dirty="0" smtClean="0">
                <a:latin typeface="Times New Roman" pitchFamily="18" charset="0"/>
                <a:cs typeface="Times New Roman" pitchFamily="18" charset="0"/>
              </a:rPr>
              <a:t> (ESRI 2006).  </a:t>
            </a:r>
          </a:p>
          <a:p>
            <a:pPr eaLnBrk="1" hangingPunct="1">
              <a:lnSpc>
                <a:spcPct val="80000"/>
              </a:lnSpc>
            </a:pPr>
            <a:r>
              <a:rPr lang="en-US" sz="2400" dirty="0" smtClean="0">
                <a:latin typeface="Times New Roman" pitchFamily="18" charset="0"/>
                <a:cs typeface="Times New Roman" pitchFamily="18" charset="0"/>
              </a:rPr>
              <a:t>only one of those two measures could be assessed for some amenity categories.  </a:t>
            </a:r>
          </a:p>
          <a:p>
            <a:pPr eaLnBrk="1" hangingPunct="1">
              <a:lnSpc>
                <a:spcPct val="80000"/>
              </a:lnSpc>
            </a:pPr>
            <a:r>
              <a:rPr lang="en-US" sz="2400" dirty="0" smtClean="0">
                <a:latin typeface="Times New Roman" pitchFamily="18" charset="0"/>
                <a:cs typeface="Times New Roman" pitchFamily="18" charset="0"/>
              </a:rPr>
              <a:t>T-test used to examine differences in the means for each measure of accessibility.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762000"/>
            <a:ext cx="8229600" cy="1143000"/>
          </a:xfrm>
        </p:spPr>
        <p:txBody>
          <a:bodyPr>
            <a:normAutofit/>
          </a:bodyPr>
          <a:lstStyle/>
          <a:p>
            <a:pPr eaLnBrk="1" hangingPunct="1"/>
            <a:r>
              <a:rPr lang="en-US" sz="2800" dirty="0" smtClean="0">
                <a:solidFill>
                  <a:schemeClr val="tx1"/>
                </a:solidFill>
                <a:latin typeface="Times New Roman" pitchFamily="18" charset="0"/>
                <a:cs typeface="Times New Roman" pitchFamily="18" charset="0"/>
              </a:rPr>
              <a:t>People with SMI Have Greater Access to Healthcare-Related Resources Than the General Population  </a:t>
            </a:r>
          </a:p>
        </p:txBody>
      </p:sp>
      <p:graphicFrame>
        <p:nvGraphicFramePr>
          <p:cNvPr id="113905" name="Group 241"/>
          <p:cNvGraphicFramePr>
            <a:graphicFrameLocks noGrp="1"/>
          </p:cNvGraphicFramePr>
          <p:nvPr>
            <p:ph idx="1"/>
            <p:extLst>
              <p:ext uri="{D42A27DB-BD31-4B8C-83A1-F6EECF244321}">
                <p14:modId xmlns:p14="http://schemas.microsoft.com/office/powerpoint/2010/main" val="1601412865"/>
              </p:ext>
            </p:extLst>
          </p:nvPr>
        </p:nvGraphicFramePr>
        <p:xfrm>
          <a:off x="304800" y="2057398"/>
          <a:ext cx="8458200" cy="3718470"/>
        </p:xfrm>
        <a:graphic>
          <a:graphicData uri="http://schemas.openxmlformats.org/drawingml/2006/table">
            <a:tbl>
              <a:tblPr/>
              <a:tblGrid>
                <a:gridCol w="5247216"/>
                <a:gridCol w="1534583"/>
                <a:gridCol w="1676401"/>
              </a:tblGrid>
              <a:tr h="5468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07" marB="45707"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Accessibility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07" marB="4570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Concentration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07" marB="45707"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3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1" u="sng" strike="noStrike" cap="none" normalizeH="0" baseline="0" dirty="0" smtClean="0">
                          <a:ln>
                            <a:noFill/>
                          </a:ln>
                          <a:solidFill>
                            <a:schemeClr val="tx1"/>
                          </a:solidFill>
                          <a:effectLst/>
                          <a:latin typeface="Times New Roman" pitchFamily="18" charset="0"/>
                          <a:cs typeface="Times New Roman" pitchFamily="18" charset="0"/>
                        </a:rPr>
                        <a:t>Health-Related Commercial Establishment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23" marB="45723"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8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Pharmacies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819">
                <a:tc>
                  <a: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1" u="sng" strike="noStrike" cap="none" normalizeH="0" baseline="0" smtClean="0">
                          <a:ln>
                            <a:noFill/>
                          </a:ln>
                          <a:solidFill>
                            <a:schemeClr val="tx1"/>
                          </a:solidFill>
                          <a:effectLst/>
                          <a:latin typeface="Times New Roman" pitchFamily="18" charset="0"/>
                          <a:cs typeface="Times New Roman" pitchFamily="18" charset="0"/>
                        </a:rPr>
                        <a:t>Health &amp; Mental Health Providers</a:t>
                      </a:r>
                      <a:endParaRPr kumimoji="0" lang="en-US" sz="2400" b="0" i="0" u="sng" strike="noStrike" cap="none" normalizeH="0" baseline="0" smtClean="0">
                        <a:ln>
                          <a:noFill/>
                        </a:ln>
                        <a:solidFill>
                          <a:schemeClr val="tx1"/>
                        </a:solidFill>
                        <a:effectLst/>
                        <a:latin typeface="Times New Roman" pitchFamily="18" charset="0"/>
                        <a:cs typeface="Times New Roman" pitchFamily="18" charset="0"/>
                      </a:endParaRPr>
                    </a:p>
                  </a:txBody>
                  <a:tcPr marT="45707" marB="45707"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T="45707" marB="4570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T="45707" marB="45707"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819">
                <a:tc>
                  <a: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Hospitals</a:t>
                      </a:r>
                    </a:p>
                  </a:txBody>
                  <a:tcPr marT="45707" marB="45707"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a:t>
                      </a:r>
                    </a:p>
                  </a:txBody>
                  <a:tcPr marT="45707" marB="4570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T="45707" marB="45707"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819">
                <a:tc>
                  <a: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Community MH Centers &amp; Providers</a:t>
                      </a:r>
                    </a:p>
                  </a:txBody>
                  <a:tcPr marT="45707" marB="45707"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marT="45707" marB="4570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07" marB="45707"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2" y="990600"/>
            <a:ext cx="8763000" cy="1143000"/>
          </a:xfrm>
        </p:spPr>
        <p:txBody>
          <a:bodyPr>
            <a:noAutofit/>
          </a:bodyPr>
          <a:lstStyle/>
          <a:p>
            <a:r>
              <a:rPr lang="en-US" sz="3600" dirty="0" smtClean="0"/>
              <a:t>Why Use Geographic Methods to Study Health of Individuals with Psychiatric Disabilities?</a:t>
            </a:r>
            <a:endParaRPr lang="en-US" sz="3600" dirty="0"/>
          </a:p>
        </p:txBody>
      </p:sp>
      <p:sp>
        <p:nvSpPr>
          <p:cNvPr id="3" name="Content Placeholder 2"/>
          <p:cNvSpPr>
            <a:spLocks noGrp="1"/>
          </p:cNvSpPr>
          <p:nvPr>
            <p:ph idx="1"/>
          </p:nvPr>
        </p:nvSpPr>
        <p:spPr>
          <a:xfrm>
            <a:off x="381000" y="2362200"/>
            <a:ext cx="8229600" cy="3322320"/>
          </a:xfrm>
        </p:spPr>
        <p:txBody>
          <a:bodyPr>
            <a:normAutofit fontScale="92500"/>
          </a:bodyPr>
          <a:lstStyle/>
          <a:p>
            <a:pPr marL="514350" indent="-514350">
              <a:buFont typeface="+mj-lt"/>
              <a:buAutoNum type="arabicParenR"/>
            </a:pPr>
            <a:r>
              <a:rPr lang="en-US" dirty="0"/>
              <a:t>Environmental factors may be related to health outcomes</a:t>
            </a:r>
          </a:p>
          <a:p>
            <a:pPr marL="880110" lvl="1" indent="-514350"/>
            <a:r>
              <a:rPr lang="en-US" dirty="0"/>
              <a:t>Where you live and what you are exposed to may affect your health </a:t>
            </a:r>
          </a:p>
          <a:p>
            <a:pPr marL="514350" indent="-514350">
              <a:buFont typeface="+mj-lt"/>
              <a:buAutoNum type="arabicParenR"/>
            </a:pPr>
            <a:r>
              <a:rPr lang="en-US" dirty="0" smtClean="0"/>
              <a:t>Mobility and community participation are indicators of health status</a:t>
            </a:r>
          </a:p>
          <a:p>
            <a:pPr marL="514350" indent="-514350">
              <a:buFont typeface="+mj-lt"/>
              <a:buAutoNum type="arabicParenR"/>
            </a:pPr>
            <a:r>
              <a:rPr lang="en-US" dirty="0" smtClean="0"/>
              <a:t>Mobility as an outcome of health interventions (e.g., interventions to decrease sedentary behavior that lead to increased morbidity and mortality) </a:t>
            </a:r>
          </a:p>
        </p:txBody>
      </p:sp>
    </p:spTree>
    <p:extLst>
      <p:ext uri="{BB962C8B-B14F-4D97-AF65-F5344CB8AC3E}">
        <p14:creationId xmlns:p14="http://schemas.microsoft.com/office/powerpoint/2010/main" val="30230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solidFill>
                  <a:schemeClr val="tx1"/>
                </a:solidFill>
                <a:latin typeface="Times New Roman" pitchFamily="18" charset="0"/>
              </a:rPr>
              <a:t>	</a:t>
            </a:r>
          </a:p>
        </p:txBody>
      </p:sp>
      <p:sp>
        <p:nvSpPr>
          <p:cNvPr id="39939" name="Rectangle 3"/>
          <p:cNvSpPr>
            <a:spLocks noGrp="1" noChangeArrowheads="1"/>
          </p:cNvSpPr>
          <p:nvPr>
            <p:ph type="body" idx="1"/>
          </p:nvPr>
        </p:nvSpPr>
        <p:spPr>
          <a:xfrm>
            <a:off x="609600" y="1295400"/>
            <a:ext cx="7772400" cy="1509712"/>
          </a:xfrm>
        </p:spPr>
        <p:txBody>
          <a:bodyPr>
            <a:noAutofit/>
          </a:bodyPr>
          <a:lstStyle/>
          <a:p>
            <a:pPr marL="914400" lvl="1" indent="-457200" eaLnBrk="1" hangingPunct="1">
              <a:spcBef>
                <a:spcPts val="0"/>
              </a:spcBef>
            </a:pPr>
            <a:r>
              <a:rPr lang="en-US" sz="3600" dirty="0" smtClean="0">
                <a:latin typeface="Times New Roman" pitchFamily="18" charset="0"/>
              </a:rPr>
              <a:t>	Does living in neighborhoods with higher SES, higher social capital, and lower crime rates lead to better psychosocial outcomes (i.e., better quality of life and lower symptoms &amp; distress)?</a:t>
            </a:r>
          </a:p>
        </p:txBody>
      </p:sp>
      <p:sp>
        <p:nvSpPr>
          <p:cNvPr id="39940" name="TextBox 3"/>
          <p:cNvSpPr txBox="1">
            <a:spLocks noChangeArrowheads="1"/>
          </p:cNvSpPr>
          <p:nvPr/>
        </p:nvSpPr>
        <p:spPr bwMode="auto">
          <a:xfrm>
            <a:off x="2819400" y="5580197"/>
            <a:ext cx="6248400" cy="1323439"/>
          </a:xfrm>
          <a:prstGeom prst="rect">
            <a:avLst/>
          </a:prstGeom>
          <a:noFill/>
          <a:ln w="9525">
            <a:noFill/>
            <a:miter lim="800000"/>
            <a:headEnd/>
            <a:tailEnd/>
          </a:ln>
        </p:spPr>
        <p:txBody>
          <a:bodyPr>
            <a:spAutoFit/>
          </a:bodyPr>
          <a:lstStyle/>
          <a:p>
            <a:r>
              <a:rPr lang="en-US" sz="2000" dirty="0" smtClean="0">
                <a:latin typeface="Times New Roman" pitchFamily="18" charset="0"/>
                <a:cs typeface="Times New Roman" pitchFamily="18" charset="0"/>
              </a:rPr>
              <a:t>Brusilovskiy </a:t>
            </a:r>
            <a:r>
              <a:rPr lang="en-US" sz="2000" dirty="0">
                <a:latin typeface="Times New Roman" pitchFamily="18" charset="0"/>
                <a:cs typeface="Times New Roman" pitchFamily="18" charset="0"/>
              </a:rPr>
              <a:t>E., and Salzer M.S. (2012). A Study of Environmental Influences on the Well-Being of  Individuals with Psychiatric Disabilities in Philadelphia, PA. </a:t>
            </a:r>
            <a:r>
              <a:rPr lang="en-US" sz="2000" i="1" dirty="0">
                <a:latin typeface="Times New Roman" pitchFamily="18" charset="0"/>
                <a:cs typeface="Times New Roman" pitchFamily="18" charset="0"/>
              </a:rPr>
              <a:t>Social Science and Medicine</a:t>
            </a:r>
            <a:r>
              <a:rPr lang="en-US" sz="2000" dirty="0">
                <a:latin typeface="Times New Roman" pitchFamily="18" charset="0"/>
                <a:cs typeface="Times New Roman" pitchFamily="18" charset="0"/>
              </a:rPr>
              <a:t>, 74(10): 1591-1601.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838200"/>
            <a:ext cx="8229600" cy="792162"/>
          </a:xfrm>
        </p:spPr>
        <p:txBody>
          <a:bodyPr>
            <a:normAutofit fontScale="90000"/>
          </a:bodyPr>
          <a:lstStyle/>
          <a:p>
            <a:pPr eaLnBrk="1" hangingPunct="1"/>
            <a:r>
              <a:rPr lang="en-US" dirty="0" smtClean="0">
                <a:solidFill>
                  <a:schemeClr val="tx1"/>
                </a:solidFill>
                <a:latin typeface="Times New Roman" pitchFamily="18" charset="0"/>
              </a:rPr>
              <a:t>Data </a:t>
            </a:r>
          </a:p>
        </p:txBody>
      </p:sp>
      <p:sp>
        <p:nvSpPr>
          <p:cNvPr id="40963" name="Rectangle 4"/>
          <p:cNvSpPr>
            <a:spLocks noGrp="1" noChangeArrowheads="1"/>
          </p:cNvSpPr>
          <p:nvPr>
            <p:ph idx="1"/>
          </p:nvPr>
        </p:nvSpPr>
        <p:spPr>
          <a:xfrm>
            <a:off x="228600" y="1828800"/>
            <a:ext cx="8686800" cy="4724400"/>
          </a:xfrm>
        </p:spPr>
        <p:txBody>
          <a:bodyPr/>
          <a:lstStyle/>
          <a:p>
            <a:pPr>
              <a:lnSpc>
                <a:spcPct val="90000"/>
              </a:lnSpc>
            </a:pPr>
            <a:r>
              <a:rPr lang="en-US" dirty="0" smtClean="0">
                <a:latin typeface="Times New Roman" pitchFamily="18" charset="0"/>
              </a:rPr>
              <a:t>396 individuals with serious mental illnesses (schizophrenia or major depression) residing in Philadelphia completed the (baseline) interview (Disparities study)</a:t>
            </a:r>
          </a:p>
          <a:p>
            <a:pPr lvl="1">
              <a:lnSpc>
                <a:spcPct val="90000"/>
              </a:lnSpc>
            </a:pPr>
            <a:r>
              <a:rPr lang="en-US" dirty="0" smtClean="0">
                <a:latin typeface="Times New Roman" pitchFamily="18" charset="0"/>
              </a:rPr>
              <a:t>Most interviews were completed in 2004</a:t>
            </a:r>
          </a:p>
          <a:p>
            <a:pPr lvl="1" eaLnBrk="1" hangingPunct="1">
              <a:lnSpc>
                <a:spcPct val="90000"/>
              </a:lnSpc>
            </a:pPr>
            <a:r>
              <a:rPr lang="en-US" dirty="0" smtClean="0">
                <a:latin typeface="Times New Roman" pitchFamily="18" charset="0"/>
              </a:rPr>
              <a:t>Participants were asked to provide their addresses </a:t>
            </a:r>
          </a:p>
          <a:p>
            <a:pPr lvl="2" eaLnBrk="1" hangingPunct="1">
              <a:lnSpc>
                <a:spcPct val="90000"/>
              </a:lnSpc>
            </a:pPr>
            <a:r>
              <a:rPr lang="en-US" dirty="0" smtClean="0">
                <a:latin typeface="Times New Roman" pitchFamily="18" charset="0"/>
              </a:rPr>
              <a:t>378 of the addresses could be </a:t>
            </a:r>
            <a:r>
              <a:rPr lang="en-US" dirty="0" err="1" smtClean="0">
                <a:latin typeface="Times New Roman" pitchFamily="18" charset="0"/>
              </a:rPr>
              <a:t>geocoded</a:t>
            </a:r>
            <a:endParaRPr lang="en-US" dirty="0" smtClean="0">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533400"/>
            <a:ext cx="8229600" cy="715963"/>
          </a:xfrm>
        </p:spPr>
        <p:txBody>
          <a:bodyPr>
            <a:normAutofit/>
          </a:bodyPr>
          <a:lstStyle/>
          <a:p>
            <a:pPr eaLnBrk="1" hangingPunct="1"/>
            <a:r>
              <a:rPr lang="en-US" sz="3600" dirty="0" smtClean="0">
                <a:solidFill>
                  <a:schemeClr val="tx1"/>
                </a:solidFill>
                <a:latin typeface="Times New Roman" pitchFamily="18" charset="0"/>
              </a:rPr>
              <a:t>Results: More Questions than Answers</a:t>
            </a:r>
          </a:p>
        </p:txBody>
      </p:sp>
      <p:sp>
        <p:nvSpPr>
          <p:cNvPr id="50179" name="Rectangle 3"/>
          <p:cNvSpPr>
            <a:spLocks noGrp="1" noChangeArrowheads="1"/>
          </p:cNvSpPr>
          <p:nvPr>
            <p:ph idx="1"/>
          </p:nvPr>
        </p:nvSpPr>
        <p:spPr>
          <a:xfrm>
            <a:off x="0" y="1447800"/>
            <a:ext cx="9144000" cy="5410200"/>
          </a:xfrm>
        </p:spPr>
        <p:txBody>
          <a:bodyPr/>
          <a:lstStyle/>
          <a:p>
            <a:pPr eaLnBrk="1" hangingPunct="1">
              <a:lnSpc>
                <a:spcPct val="80000"/>
              </a:lnSpc>
            </a:pPr>
            <a:r>
              <a:rPr lang="en-US" sz="2600" dirty="0" smtClean="0">
                <a:latin typeface="Times New Roman" pitchFamily="18" charset="0"/>
              </a:rPr>
              <a:t>Symptoms: On both the CSI and HSCL we found that greater distress/symptoms was statistically significantly associated with lower neighborhood SES and Social Cohesion</a:t>
            </a:r>
          </a:p>
          <a:p>
            <a:pPr eaLnBrk="1" hangingPunct="1">
              <a:lnSpc>
                <a:spcPct val="80000"/>
              </a:lnSpc>
            </a:pPr>
            <a:r>
              <a:rPr lang="en-US" sz="2600" dirty="0" smtClean="0">
                <a:latin typeface="Times New Roman" pitchFamily="18" charset="0"/>
              </a:rPr>
              <a:t>Empowerment: Having higher empowerment was marginally associated with higher neighborhood SES and Social Cohesion</a:t>
            </a:r>
          </a:p>
          <a:p>
            <a:pPr eaLnBrk="1" hangingPunct="1">
              <a:lnSpc>
                <a:spcPct val="80000"/>
              </a:lnSpc>
            </a:pPr>
            <a:r>
              <a:rPr lang="en-US" sz="2600" dirty="0" smtClean="0">
                <a:latin typeface="Times New Roman" pitchFamily="18" charset="0"/>
              </a:rPr>
              <a:t>QOL: Having higher quality of life was marginally associated with </a:t>
            </a:r>
            <a:r>
              <a:rPr lang="en-US" sz="2700" i="1" u="sng" dirty="0" smtClean="0">
                <a:latin typeface="Times New Roman" pitchFamily="18" charset="0"/>
              </a:rPr>
              <a:t>higher</a:t>
            </a:r>
            <a:r>
              <a:rPr lang="en-US" sz="2700" u="sng" dirty="0" smtClean="0">
                <a:latin typeface="Times New Roman" pitchFamily="18" charset="0"/>
              </a:rPr>
              <a:t> </a:t>
            </a:r>
            <a:r>
              <a:rPr lang="en-US" sz="2700" dirty="0" smtClean="0">
                <a:latin typeface="Times New Roman" pitchFamily="18" charset="0"/>
              </a:rPr>
              <a:t>neighborhood crime</a:t>
            </a:r>
          </a:p>
          <a:p>
            <a:pPr eaLnBrk="1" hangingPunct="1">
              <a:lnSpc>
                <a:spcPct val="80000"/>
              </a:lnSpc>
            </a:pPr>
            <a:r>
              <a:rPr lang="en-US" sz="2700" dirty="0" smtClean="0">
                <a:latin typeface="Times New Roman" pitchFamily="18" charset="0"/>
              </a:rPr>
              <a:t>Recovery: Having higher RAS scored was marginally associated with </a:t>
            </a:r>
            <a:r>
              <a:rPr lang="en-US" sz="2700" i="1" u="sng" dirty="0" smtClean="0">
                <a:latin typeface="Times New Roman" pitchFamily="18" charset="0"/>
              </a:rPr>
              <a:t>higher</a:t>
            </a:r>
            <a:r>
              <a:rPr lang="en-US" sz="2700" dirty="0" smtClean="0">
                <a:latin typeface="Times New Roman" pitchFamily="18" charset="0"/>
              </a:rPr>
              <a:t> crime and higher neighborhood SES and Social Cohesion</a:t>
            </a:r>
          </a:p>
          <a:p>
            <a:pPr eaLnBrk="1" hangingPunct="1">
              <a:lnSpc>
                <a:spcPct val="80000"/>
              </a:lnSpc>
            </a:pPr>
            <a:r>
              <a:rPr lang="en-US" sz="2700" dirty="0" smtClean="0">
                <a:latin typeface="Times New Roman" pitchFamily="18" charset="0"/>
              </a:rPr>
              <a:t>Very low R</a:t>
            </a:r>
            <a:r>
              <a:rPr lang="en-US" sz="2700" baseline="30000" dirty="0" smtClean="0">
                <a:latin typeface="Times New Roman" pitchFamily="18" charset="0"/>
              </a:rPr>
              <a:t>2 </a:t>
            </a:r>
            <a:r>
              <a:rPr lang="en-US" sz="2700" dirty="0" smtClean="0">
                <a:latin typeface="Times New Roman" pitchFamily="18" charset="0"/>
              </a:rPr>
              <a:t>after controlling for individual level factors</a:t>
            </a:r>
          </a:p>
          <a:p>
            <a:pPr eaLnBrk="1" hangingPunct="1">
              <a:lnSpc>
                <a:spcPct val="80000"/>
              </a:lnSpc>
            </a:pPr>
            <a:r>
              <a:rPr lang="en-US" sz="2700" dirty="0" smtClean="0">
                <a:latin typeface="Times New Roman" pitchFamily="18" charset="0"/>
              </a:rPr>
              <a:t>Green space, Crime, and QOL/RAS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229600" cy="1143000"/>
          </a:xfrm>
        </p:spPr>
        <p:txBody>
          <a:bodyPr>
            <a:normAutofit/>
          </a:bodyPr>
          <a:lstStyle/>
          <a:p>
            <a:r>
              <a:rPr lang="en-US" dirty="0" smtClean="0"/>
              <a:t>Global Positioning System (GPS)</a:t>
            </a:r>
            <a:endParaRPr lang="en-US" dirty="0"/>
          </a:p>
        </p:txBody>
      </p:sp>
    </p:spTree>
    <p:extLst>
      <p:ext uri="{BB962C8B-B14F-4D97-AF65-F5344CB8AC3E}">
        <p14:creationId xmlns:p14="http://schemas.microsoft.com/office/powerpoint/2010/main" val="136259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u="sng" dirty="0" smtClean="0"/>
              <a:t>GPS Tracking</a:t>
            </a:r>
            <a:endParaRPr lang="en-US" b="1" u="sng" dirty="0"/>
          </a:p>
        </p:txBody>
      </p:sp>
      <p:sp>
        <p:nvSpPr>
          <p:cNvPr id="3" name="Content Placeholder 2"/>
          <p:cNvSpPr>
            <a:spLocks noGrp="1"/>
          </p:cNvSpPr>
          <p:nvPr>
            <p:ph idx="1"/>
          </p:nvPr>
        </p:nvSpPr>
        <p:spPr>
          <a:xfrm>
            <a:off x="0" y="1371600"/>
            <a:ext cx="4724400" cy="5257800"/>
          </a:xfrm>
        </p:spPr>
        <p:txBody>
          <a:bodyPr>
            <a:normAutofit lnSpcReduction="10000"/>
          </a:bodyPr>
          <a:lstStyle/>
          <a:p>
            <a:pPr>
              <a:spcBef>
                <a:spcPts val="0"/>
              </a:spcBef>
              <a:buNone/>
            </a:pPr>
            <a:r>
              <a:rPr lang="en-US" b="1" dirty="0" smtClean="0"/>
              <a:t>	</a:t>
            </a:r>
            <a:r>
              <a:rPr lang="en-US" sz="1900" b="1" dirty="0" err="1" smtClean="0"/>
              <a:t>AccuTracking</a:t>
            </a:r>
            <a:r>
              <a:rPr lang="en-US" sz="1900" b="1" dirty="0" smtClean="0"/>
              <a:t> (accutracking.com)</a:t>
            </a:r>
          </a:p>
          <a:p>
            <a:pPr>
              <a:spcBef>
                <a:spcPts val="0"/>
              </a:spcBef>
              <a:buNone/>
            </a:pPr>
            <a:endParaRPr lang="en-US" sz="1900" b="1" dirty="0" smtClean="0"/>
          </a:p>
          <a:p>
            <a:pPr>
              <a:spcBef>
                <a:spcPts val="0"/>
              </a:spcBef>
            </a:pPr>
            <a:r>
              <a:rPr lang="en-US" sz="1900" dirty="0" smtClean="0"/>
              <a:t>Cell phone GPS tracking application</a:t>
            </a:r>
          </a:p>
          <a:p>
            <a:pPr>
              <a:spcBef>
                <a:spcPts val="0"/>
              </a:spcBef>
            </a:pPr>
            <a:endParaRPr lang="en-US" sz="1900" dirty="0" smtClean="0"/>
          </a:p>
          <a:p>
            <a:pPr>
              <a:spcBef>
                <a:spcPts val="0"/>
              </a:spcBef>
            </a:pPr>
            <a:r>
              <a:rPr lang="en-US" sz="1900" dirty="0" smtClean="0"/>
              <a:t>Location data collected at one-minute intervals and sent to a secure online database</a:t>
            </a:r>
          </a:p>
          <a:p>
            <a:pPr>
              <a:spcBef>
                <a:spcPts val="0"/>
              </a:spcBef>
            </a:pPr>
            <a:endParaRPr lang="en-US" sz="1900" dirty="0" smtClean="0"/>
          </a:p>
          <a:p>
            <a:pPr>
              <a:spcBef>
                <a:spcPts val="0"/>
              </a:spcBef>
            </a:pPr>
            <a:r>
              <a:rPr lang="en-US" sz="1900" dirty="0" smtClean="0"/>
              <a:t>Tracking starts and continues automatically when phone is on</a:t>
            </a:r>
          </a:p>
          <a:p>
            <a:pPr>
              <a:spcBef>
                <a:spcPts val="0"/>
              </a:spcBef>
            </a:pPr>
            <a:endParaRPr lang="en-US" sz="1900" dirty="0" smtClean="0"/>
          </a:p>
          <a:p>
            <a:pPr>
              <a:spcBef>
                <a:spcPts val="0"/>
              </a:spcBef>
            </a:pPr>
            <a:r>
              <a:rPr lang="en-US" sz="1900" dirty="0" smtClean="0"/>
              <a:t>Data exported into Excel: contain time, latitude, longitude variables</a:t>
            </a:r>
          </a:p>
          <a:p>
            <a:pPr>
              <a:spcBef>
                <a:spcPts val="0"/>
              </a:spcBef>
            </a:pPr>
            <a:endParaRPr lang="en-US" sz="1900" dirty="0" smtClean="0"/>
          </a:p>
          <a:p>
            <a:pPr>
              <a:spcBef>
                <a:spcPts val="0"/>
              </a:spcBef>
            </a:pPr>
            <a:r>
              <a:rPr lang="en-US" sz="1900" dirty="0" smtClean="0"/>
              <a:t>Data that are more than 30 days old are purged from the online database </a:t>
            </a:r>
          </a:p>
          <a:p>
            <a:pPr>
              <a:spcBef>
                <a:spcPts val="0"/>
              </a:spcBef>
            </a:pPr>
            <a:endParaRPr lang="en-US" sz="1900" dirty="0" smtClean="0"/>
          </a:p>
          <a:p>
            <a:pPr>
              <a:spcBef>
                <a:spcPts val="0"/>
              </a:spcBef>
            </a:pPr>
            <a:r>
              <a:rPr lang="en-US" sz="1900" dirty="0" smtClean="0"/>
              <a:t>Service costs about $10/month</a:t>
            </a:r>
            <a:endParaRPr lang="en-US" sz="1900" dirty="0"/>
          </a:p>
        </p:txBody>
      </p:sp>
      <p:pic>
        <p:nvPicPr>
          <p:cNvPr id="3074" name="Picture 2"/>
          <p:cNvPicPr>
            <a:picLocks noChangeAspect="1" noChangeArrowheads="1"/>
          </p:cNvPicPr>
          <p:nvPr/>
        </p:nvPicPr>
        <p:blipFill>
          <a:blip r:embed="rId2" cstate="print"/>
          <a:srcRect/>
          <a:stretch>
            <a:fillRect/>
          </a:stretch>
        </p:blipFill>
        <p:spPr bwMode="auto">
          <a:xfrm>
            <a:off x="4724400" y="1676400"/>
            <a:ext cx="4264000" cy="3962400"/>
          </a:xfrm>
          <a:prstGeom prst="rect">
            <a:avLst/>
          </a:prstGeom>
          <a:noFill/>
          <a:ln w="25400">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157161"/>
            <a:ext cx="4267200" cy="4247317"/>
          </a:xfrm>
          <a:prstGeom prst="rect">
            <a:avLst/>
          </a:prstGeom>
          <a:noFill/>
        </p:spPr>
        <p:txBody>
          <a:bodyPr wrap="square" rtlCol="0">
            <a:spAutoFit/>
          </a:bodyPr>
          <a:lstStyle/>
          <a:p>
            <a:pPr marL="457200" lvl="0" indent="-457200">
              <a:buFont typeface="Arial" pitchFamily="34" charset="0"/>
              <a:buChar char="•"/>
            </a:pPr>
            <a:r>
              <a:rPr lang="en-US" sz="2000" b="1" dirty="0" smtClean="0"/>
              <a:t>The GPS points (triangles) were imported in ArcGIS to create </a:t>
            </a:r>
            <a:r>
              <a:rPr lang="en-US" sz="2000" b="1" i="1" dirty="0" smtClean="0"/>
              <a:t>daily</a:t>
            </a:r>
            <a:r>
              <a:rPr lang="en-US" sz="2000" b="1" dirty="0" smtClean="0"/>
              <a:t> </a:t>
            </a:r>
            <a:r>
              <a:rPr lang="en-US" sz="2000" b="1" i="1" dirty="0" smtClean="0"/>
              <a:t>activity spaces </a:t>
            </a:r>
            <a:r>
              <a:rPr lang="en-US" sz="2000" b="1" dirty="0" smtClean="0"/>
              <a:t>(seen in yellow)</a:t>
            </a:r>
          </a:p>
          <a:p>
            <a:pPr marL="914400" lvl="1" indent="-457200">
              <a:buFont typeface="Courier New" pitchFamily="49" charset="0"/>
              <a:buChar char="o"/>
            </a:pPr>
            <a:r>
              <a:rPr lang="en-US" sz="2000" dirty="0" smtClean="0"/>
              <a:t>Here, an activity space is used as a measure of mobility</a:t>
            </a:r>
          </a:p>
          <a:p>
            <a:pPr marL="457200" lvl="0" indent="-457200">
              <a:buFont typeface="Arial" pitchFamily="34" charset="0"/>
              <a:buChar char="•"/>
            </a:pPr>
            <a:endParaRPr lang="en-US" sz="500" b="1" dirty="0" smtClean="0"/>
          </a:p>
          <a:p>
            <a:pPr marL="457200" lvl="0" indent="-457200">
              <a:buFont typeface="Arial" pitchFamily="34" charset="0"/>
              <a:buChar char="•"/>
            </a:pPr>
            <a:r>
              <a:rPr lang="en-US" sz="2000" b="1" dirty="0" smtClean="0"/>
              <a:t>The </a:t>
            </a:r>
            <a:r>
              <a:rPr lang="en-US" sz="2000" b="1" i="1" dirty="0" smtClean="0"/>
              <a:t>total activity space </a:t>
            </a:r>
            <a:r>
              <a:rPr lang="en-US" sz="2000" b="1" dirty="0" smtClean="0"/>
              <a:t>shapefile was created for each individual (seen in pink)</a:t>
            </a:r>
          </a:p>
          <a:p>
            <a:pPr marL="457200" lvl="0" indent="-457200">
              <a:buFont typeface="Arial" pitchFamily="34" charset="0"/>
              <a:buChar char="•"/>
            </a:pPr>
            <a:endParaRPr lang="en-US" sz="500" b="1" dirty="0" smtClean="0"/>
          </a:p>
          <a:p>
            <a:pPr marL="457200" lvl="0" indent="-457200">
              <a:buFont typeface="Arial" pitchFamily="34" charset="0"/>
              <a:buChar char="•"/>
            </a:pPr>
            <a:r>
              <a:rPr lang="en-US" sz="2000" b="1" dirty="0" smtClean="0"/>
              <a:t>The layers were then brought into ArcScene to better visualize the participant’s movements throughout the study period </a:t>
            </a:r>
          </a:p>
          <a:p>
            <a:pPr marL="457200" lvl="0" indent="-457200"/>
            <a:r>
              <a:rPr lang="en-US" sz="2000" b="1" i="1" dirty="0" smtClean="0"/>
              <a:t>	(seen on the next two slides)</a:t>
            </a:r>
            <a:endParaRPr lang="en-US" sz="2000" b="1" i="1" dirty="0"/>
          </a:p>
        </p:txBody>
      </p:sp>
      <p:pic>
        <p:nvPicPr>
          <p:cNvPr id="6" name="Picture 5" descr="2.png"/>
          <p:cNvPicPr>
            <a:picLocks noChangeAspect="1"/>
          </p:cNvPicPr>
          <p:nvPr/>
        </p:nvPicPr>
        <p:blipFill>
          <a:blip r:embed="rId2" cstate="print"/>
          <a:stretch>
            <a:fillRect/>
          </a:stretch>
        </p:blipFill>
        <p:spPr>
          <a:xfrm>
            <a:off x="4419600" y="1143000"/>
            <a:ext cx="4495800" cy="4795136"/>
          </a:xfrm>
          <a:prstGeom prst="rect">
            <a:avLst/>
          </a:prstGeom>
          <a:ln w="25400">
            <a:solidFill>
              <a:schemeClr val="tx1"/>
            </a:solidFill>
          </a:ln>
        </p:spPr>
      </p:pic>
      <p:sp>
        <p:nvSpPr>
          <p:cNvPr id="7" name="TextBox 6"/>
          <p:cNvSpPr txBox="1"/>
          <p:nvPr/>
        </p:nvSpPr>
        <p:spPr>
          <a:xfrm>
            <a:off x="4419600" y="6096000"/>
            <a:ext cx="4495800" cy="523220"/>
          </a:xfrm>
          <a:prstGeom prst="rect">
            <a:avLst/>
          </a:prstGeom>
          <a:noFill/>
        </p:spPr>
        <p:txBody>
          <a:bodyPr wrap="square" rtlCol="0">
            <a:spAutoFit/>
          </a:bodyPr>
          <a:lstStyle/>
          <a:p>
            <a:r>
              <a:rPr lang="en-US" sz="1400" dirty="0" smtClean="0"/>
              <a:t>All points from participant # 2, daily activity spaces (in yellow) and total activity space (in pink)</a:t>
            </a:r>
            <a:endParaRPr lang="en-US" sz="1400" dirty="0"/>
          </a:p>
        </p:txBody>
      </p:sp>
      <p:sp>
        <p:nvSpPr>
          <p:cNvPr id="5" name="TextBox 4"/>
          <p:cNvSpPr txBox="1"/>
          <p:nvPr/>
        </p:nvSpPr>
        <p:spPr>
          <a:xfrm>
            <a:off x="304800" y="152400"/>
            <a:ext cx="8610600" cy="769441"/>
          </a:xfrm>
          <a:prstGeom prst="rect">
            <a:avLst/>
          </a:prstGeom>
          <a:noFill/>
        </p:spPr>
        <p:txBody>
          <a:bodyPr wrap="square" rtlCol="0">
            <a:spAutoFit/>
          </a:bodyPr>
          <a:lstStyle/>
          <a:p>
            <a:pPr algn="ctr"/>
            <a:r>
              <a:rPr lang="en-US" sz="4400" b="1" u="sng" dirty="0" smtClean="0"/>
              <a:t>Mobility and Activity Spaces</a:t>
            </a:r>
            <a:endParaRPr lang="en-US" sz="2400"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b="1" u="sng" dirty="0" smtClean="0"/>
              <a:t>Participant 1 – Activity Space</a:t>
            </a:r>
            <a:endParaRPr lang="en-US" b="1" u="sng" dirty="0"/>
          </a:p>
        </p:txBody>
      </p:sp>
      <p:pic>
        <p:nvPicPr>
          <p:cNvPr id="9" name="Content Placeholder 8" descr="person2scene.png"/>
          <p:cNvPicPr>
            <a:picLocks noGrp="1" noChangeAspect="1"/>
          </p:cNvPicPr>
          <p:nvPr>
            <p:ph idx="1"/>
          </p:nvPr>
        </p:nvPicPr>
        <p:blipFill>
          <a:blip r:embed="rId2" cstate="print"/>
          <a:stretch>
            <a:fillRect/>
          </a:stretch>
        </p:blipFill>
        <p:spPr>
          <a:xfrm>
            <a:off x="76199" y="990600"/>
            <a:ext cx="7309666" cy="5791201"/>
          </a:xfrm>
          <a:ln w="25400">
            <a:solidFill>
              <a:schemeClr val="tx1"/>
            </a:solidFill>
          </a:ln>
        </p:spPr>
      </p:pic>
      <p:pic>
        <p:nvPicPr>
          <p:cNvPr id="1026" name="Picture 2"/>
          <p:cNvPicPr>
            <a:picLocks noChangeAspect="1" noChangeArrowheads="1"/>
          </p:cNvPicPr>
          <p:nvPr/>
        </p:nvPicPr>
        <p:blipFill>
          <a:blip r:embed="rId3" cstate="print"/>
          <a:srcRect/>
          <a:stretch>
            <a:fillRect/>
          </a:stretch>
        </p:blipFill>
        <p:spPr bwMode="auto">
          <a:xfrm>
            <a:off x="6324600" y="3352800"/>
            <a:ext cx="2710502" cy="3352801"/>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p:spPr>
        <p:txBody>
          <a:bodyPr>
            <a:noAutofit/>
          </a:bodyPr>
          <a:lstStyle/>
          <a:p>
            <a:r>
              <a:rPr lang="en-US" b="1" u="sng" dirty="0" smtClean="0"/>
              <a:t>Participant 2 – Activity Space</a:t>
            </a:r>
            <a:endParaRPr lang="en-US" b="1" u="sng" dirty="0"/>
          </a:p>
        </p:txBody>
      </p:sp>
      <p:pic>
        <p:nvPicPr>
          <p:cNvPr id="7" name="Content Placeholder 6" descr="person1scene.png"/>
          <p:cNvPicPr>
            <a:picLocks noGrp="1" noChangeAspect="1"/>
          </p:cNvPicPr>
          <p:nvPr>
            <p:ph idx="1"/>
          </p:nvPr>
        </p:nvPicPr>
        <p:blipFill>
          <a:blip r:embed="rId2" cstate="print"/>
          <a:stretch>
            <a:fillRect/>
          </a:stretch>
        </p:blipFill>
        <p:spPr>
          <a:xfrm>
            <a:off x="61590" y="914401"/>
            <a:ext cx="7956247" cy="5867400"/>
          </a:xfrm>
          <a:ln w="25400">
            <a:solidFill>
              <a:schemeClr val="tx1"/>
            </a:solidFill>
          </a:ln>
        </p:spPr>
      </p:pic>
      <p:pic>
        <p:nvPicPr>
          <p:cNvPr id="2050" name="Picture 2"/>
          <p:cNvPicPr>
            <a:picLocks noChangeAspect="1" noChangeArrowheads="1"/>
          </p:cNvPicPr>
          <p:nvPr/>
        </p:nvPicPr>
        <p:blipFill>
          <a:blip r:embed="rId3" cstate="print"/>
          <a:srcRect/>
          <a:stretch>
            <a:fillRect/>
          </a:stretch>
        </p:blipFill>
        <p:spPr bwMode="auto">
          <a:xfrm>
            <a:off x="6824870" y="2590800"/>
            <a:ext cx="2195306" cy="4133850"/>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14400"/>
            <a:ext cx="8382000" cy="2554545"/>
          </a:xfrm>
          <a:prstGeom prst="rect">
            <a:avLst/>
          </a:prstGeom>
          <a:noFill/>
        </p:spPr>
        <p:txBody>
          <a:bodyPr wrap="square" rtlCol="0">
            <a:spAutoFit/>
          </a:bodyPr>
          <a:lstStyle/>
          <a:p>
            <a:pPr marL="342900" lvl="0" indent="-342900">
              <a:buFont typeface="Arial" pitchFamily="34" charset="0"/>
              <a:buChar char="•"/>
            </a:pPr>
            <a:r>
              <a:rPr lang="en-US" sz="2000" b="1" dirty="0" smtClean="0"/>
              <a:t>Using a Program that Contains an algorithm that allows us to set parameters for “destinations.” For example, we might define a destination as location where there are at least 10 consecutive  measurements (each 1-minute apart) within 500 feet of one another.</a:t>
            </a:r>
          </a:p>
          <a:p>
            <a:pPr marL="342900" lvl="0" indent="-342900">
              <a:buFont typeface="Arial" pitchFamily="34" charset="0"/>
              <a:buChar char="•"/>
            </a:pPr>
            <a:r>
              <a:rPr lang="en-US" sz="2000" b="1" dirty="0" smtClean="0"/>
              <a:t>We then return to participants with a map and destination and ask what they were doing; with whom; and their level of satisfaction with the participation</a:t>
            </a:r>
          </a:p>
        </p:txBody>
      </p:sp>
      <p:sp>
        <p:nvSpPr>
          <p:cNvPr id="6" name="TextBox 5"/>
          <p:cNvSpPr txBox="1"/>
          <p:nvPr/>
        </p:nvSpPr>
        <p:spPr>
          <a:xfrm>
            <a:off x="2667000" y="6477000"/>
            <a:ext cx="5181600" cy="307777"/>
          </a:xfrm>
          <a:prstGeom prst="rect">
            <a:avLst/>
          </a:prstGeom>
          <a:noFill/>
        </p:spPr>
        <p:txBody>
          <a:bodyPr wrap="square" rtlCol="0">
            <a:spAutoFit/>
          </a:bodyPr>
          <a:lstStyle/>
          <a:p>
            <a:r>
              <a:rPr lang="en-US" sz="1400" dirty="0" smtClean="0"/>
              <a:t>Paths between the GPS points in Google Earth</a:t>
            </a:r>
            <a:endParaRPr lang="en-US" sz="1400" dirty="0"/>
          </a:p>
        </p:txBody>
      </p:sp>
      <p:pic>
        <p:nvPicPr>
          <p:cNvPr id="7" name="Picture 6" descr="1.png"/>
          <p:cNvPicPr>
            <a:picLocks noChangeAspect="1"/>
          </p:cNvPicPr>
          <p:nvPr/>
        </p:nvPicPr>
        <p:blipFill>
          <a:blip r:embed="rId2" cstate="print"/>
          <a:stretch>
            <a:fillRect/>
          </a:stretch>
        </p:blipFill>
        <p:spPr>
          <a:xfrm>
            <a:off x="1143000" y="3505200"/>
            <a:ext cx="6858000" cy="2858756"/>
          </a:xfrm>
          <a:prstGeom prst="rect">
            <a:avLst/>
          </a:prstGeom>
          <a:ln w="25400">
            <a:solidFill>
              <a:schemeClr val="tx1"/>
            </a:solidFill>
          </a:ln>
        </p:spPr>
      </p:pic>
      <p:sp>
        <p:nvSpPr>
          <p:cNvPr id="5" name="TextBox 4"/>
          <p:cNvSpPr txBox="1"/>
          <p:nvPr/>
        </p:nvSpPr>
        <p:spPr>
          <a:xfrm>
            <a:off x="914400" y="76200"/>
            <a:ext cx="7086600" cy="646331"/>
          </a:xfrm>
          <a:prstGeom prst="rect">
            <a:avLst/>
          </a:prstGeom>
          <a:noFill/>
        </p:spPr>
        <p:txBody>
          <a:bodyPr wrap="square" rtlCol="0">
            <a:spAutoFit/>
          </a:bodyPr>
          <a:lstStyle/>
          <a:p>
            <a:pPr algn="ctr"/>
            <a:r>
              <a:rPr lang="en-US" sz="3600" dirty="0" smtClean="0"/>
              <a:t>Destinations and Participation</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772400" cy="1362456"/>
          </a:xfrm>
        </p:spPr>
        <p:txBody>
          <a:bodyPr/>
          <a:lstStyle/>
          <a:p>
            <a:r>
              <a:rPr lang="en-US" dirty="0" smtClean="0"/>
              <a:t>Upcoming Research</a:t>
            </a:r>
            <a:endParaRPr lang="en-US" dirty="0"/>
          </a:p>
        </p:txBody>
      </p:sp>
      <p:sp>
        <p:nvSpPr>
          <p:cNvPr id="3" name="Text Placeholder 2"/>
          <p:cNvSpPr>
            <a:spLocks noGrp="1"/>
          </p:cNvSpPr>
          <p:nvPr>
            <p:ph type="body" idx="1"/>
          </p:nvPr>
        </p:nvSpPr>
        <p:spPr>
          <a:xfrm>
            <a:off x="914400" y="2704664"/>
            <a:ext cx="7388352" cy="2248336"/>
          </a:xfrm>
        </p:spPr>
        <p:txBody>
          <a:bodyPr>
            <a:normAutofit/>
          </a:bodyPr>
          <a:lstStyle/>
          <a:p>
            <a:r>
              <a:rPr lang="en-US" sz="2800" dirty="0" smtClean="0"/>
              <a:t>Identifying </a:t>
            </a:r>
            <a:r>
              <a:rPr lang="en-US" sz="2800" dirty="0"/>
              <a:t>enabling environments affecting adults with psychiatric disabilities. National Institute on Disability and Rehabilitation Research (H133G140040; </a:t>
            </a:r>
            <a:r>
              <a:rPr lang="en-US" sz="2800" dirty="0" smtClean="0"/>
              <a:t>10/1/14 </a:t>
            </a:r>
            <a:r>
              <a:rPr lang="en-US" sz="2800" dirty="0"/>
              <a:t>– 9/30/17</a:t>
            </a:r>
            <a:r>
              <a:rPr lang="en-US" sz="2800" dirty="0" smtClean="0"/>
              <a:t>)</a:t>
            </a:r>
            <a:endParaRPr lang="en-US" sz="2800" dirty="0"/>
          </a:p>
        </p:txBody>
      </p:sp>
    </p:spTree>
    <p:extLst>
      <p:ext uri="{BB962C8B-B14F-4D97-AF65-F5344CB8AC3E}">
        <p14:creationId xmlns:p14="http://schemas.microsoft.com/office/powerpoint/2010/main" val="9434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624840" y="228600"/>
            <a:ext cx="8458200" cy="1143000"/>
          </a:xfrm>
        </p:spPr>
        <p:txBody>
          <a:bodyPr>
            <a:normAutofit/>
          </a:bodyPr>
          <a:lstStyle/>
          <a:p>
            <a:r>
              <a:rPr lang="en-US" sz="2700" dirty="0" smtClean="0">
                <a:solidFill>
                  <a:schemeClr val="tx1"/>
                </a:solidFill>
              </a:rPr>
              <a:t>International </a:t>
            </a:r>
            <a:r>
              <a:rPr lang="en-US" sz="2700" dirty="0">
                <a:solidFill>
                  <a:schemeClr val="tx1"/>
                </a:solidFill>
              </a:rPr>
              <a:t>Classification of Functioning, Disability, and Health (ICF: WHO, 2002</a:t>
            </a:r>
            <a:r>
              <a:rPr lang="en-US" sz="2700" dirty="0" smtClean="0">
                <a:solidFill>
                  <a:schemeClr val="tx1"/>
                </a:solidFill>
              </a:rPr>
              <a:t>): The Social Model of Disability</a:t>
            </a:r>
            <a:endParaRPr lang="en-US" sz="2700" dirty="0">
              <a:solidFill>
                <a:schemeClr val="tx1"/>
              </a:solidFill>
            </a:endParaRPr>
          </a:p>
        </p:txBody>
      </p:sp>
      <p:grpSp>
        <p:nvGrpSpPr>
          <p:cNvPr id="2" name="Organization Chart 24"/>
          <p:cNvGrpSpPr>
            <a:grpSpLocks noChangeAspect="1"/>
          </p:cNvGrpSpPr>
          <p:nvPr/>
        </p:nvGrpSpPr>
        <p:grpSpPr bwMode="auto">
          <a:xfrm>
            <a:off x="533400" y="1447800"/>
            <a:ext cx="8229600" cy="4525963"/>
            <a:chOff x="1808" y="990"/>
            <a:chExt cx="7200" cy="2880"/>
          </a:xfrm>
        </p:grpSpPr>
        <p:cxnSp>
          <p:nvCxnSpPr>
            <p:cNvPr id="171012" name="_s171012"/>
            <p:cNvCxnSpPr>
              <a:cxnSpLocks noChangeShapeType="1"/>
              <a:stCxn id="16" idx="0"/>
              <a:endCxn id="13" idx="2"/>
            </p:cNvCxnSpPr>
            <p:nvPr/>
          </p:nvCxnSpPr>
          <p:spPr bwMode="auto">
            <a:xfrm rot="5400000" flipH="1">
              <a:off x="5858" y="2340"/>
              <a:ext cx="360" cy="1260"/>
            </a:xfrm>
            <a:prstGeom prst="bentConnector3">
              <a:avLst>
                <a:gd name="adj1" fmla="val 20227"/>
              </a:avLst>
            </a:prstGeom>
            <a:noFill/>
            <a:ln w="28575">
              <a:solidFill>
                <a:schemeClr val="tx1"/>
              </a:solidFill>
              <a:miter lim="800000"/>
              <a:headEnd type="triangle" w="med" len="med"/>
              <a:tailEnd type="triangle" w="med" len="med"/>
            </a:ln>
          </p:spPr>
        </p:cxnSp>
        <p:cxnSp>
          <p:nvCxnSpPr>
            <p:cNvPr id="171013" name="_s171013"/>
            <p:cNvCxnSpPr>
              <a:cxnSpLocks noChangeShapeType="1"/>
              <a:stCxn id="15" idx="0"/>
              <a:endCxn id="13" idx="2"/>
            </p:cNvCxnSpPr>
            <p:nvPr/>
          </p:nvCxnSpPr>
          <p:spPr bwMode="auto">
            <a:xfrm rot="16200000">
              <a:off x="4598" y="2340"/>
              <a:ext cx="360" cy="1260"/>
            </a:xfrm>
            <a:prstGeom prst="bentConnector3">
              <a:avLst>
                <a:gd name="adj1" fmla="val 20227"/>
              </a:avLst>
            </a:prstGeom>
            <a:noFill/>
            <a:ln w="28575">
              <a:solidFill>
                <a:schemeClr val="tx1"/>
              </a:solidFill>
              <a:miter lim="800000"/>
              <a:headEnd type="triangle" w="med" len="med"/>
              <a:tailEnd type="triangle" w="med" len="med"/>
            </a:ln>
          </p:spPr>
        </p:cxnSp>
        <p:cxnSp>
          <p:nvCxnSpPr>
            <p:cNvPr id="171014" name="_s171014"/>
            <p:cNvCxnSpPr>
              <a:cxnSpLocks noChangeShapeType="1"/>
              <a:stCxn id="14" idx="0"/>
              <a:endCxn id="11" idx="2"/>
            </p:cNvCxnSpPr>
            <p:nvPr/>
          </p:nvCxnSpPr>
          <p:spPr bwMode="auto">
            <a:xfrm rot="5400000" flipH="1">
              <a:off x="6489" y="629"/>
              <a:ext cx="360" cy="2521"/>
            </a:xfrm>
            <a:prstGeom prst="bentConnector3">
              <a:avLst>
                <a:gd name="adj1" fmla="val 20227"/>
              </a:avLst>
            </a:prstGeom>
            <a:noFill/>
            <a:ln w="28575">
              <a:solidFill>
                <a:schemeClr val="tx1"/>
              </a:solidFill>
              <a:miter lim="800000"/>
              <a:headEnd type="triangle" w="med" len="med"/>
              <a:tailEnd/>
            </a:ln>
          </p:spPr>
        </p:cxnSp>
        <p:cxnSp>
          <p:nvCxnSpPr>
            <p:cNvPr id="171015" name="_s171015"/>
            <p:cNvCxnSpPr>
              <a:cxnSpLocks noChangeShapeType="1"/>
              <a:stCxn id="13" idx="0"/>
              <a:endCxn id="11" idx="2"/>
            </p:cNvCxnSpPr>
            <p:nvPr/>
          </p:nvCxnSpPr>
          <p:spPr bwMode="auto">
            <a:xfrm rot="16200000">
              <a:off x="5229" y="1889"/>
              <a:ext cx="360" cy="1"/>
            </a:xfrm>
            <a:prstGeom prst="straightConnector1">
              <a:avLst/>
            </a:prstGeom>
            <a:noFill/>
            <a:ln w="28575">
              <a:solidFill>
                <a:schemeClr val="tx1"/>
              </a:solidFill>
              <a:round/>
              <a:headEnd type="triangle" w="med" len="med"/>
              <a:tailEnd type="triangle" w="med" len="med"/>
            </a:ln>
          </p:spPr>
        </p:cxnSp>
        <p:cxnSp>
          <p:nvCxnSpPr>
            <p:cNvPr id="171016" name="_s171016"/>
            <p:cNvCxnSpPr>
              <a:cxnSpLocks noChangeShapeType="1"/>
              <a:stCxn id="12" idx="0"/>
              <a:endCxn id="11" idx="2"/>
            </p:cNvCxnSpPr>
            <p:nvPr/>
          </p:nvCxnSpPr>
          <p:spPr bwMode="auto">
            <a:xfrm rot="16200000">
              <a:off x="3968" y="630"/>
              <a:ext cx="360" cy="2520"/>
            </a:xfrm>
            <a:prstGeom prst="bentConnector3">
              <a:avLst>
                <a:gd name="adj1" fmla="val 20227"/>
              </a:avLst>
            </a:prstGeom>
            <a:noFill/>
            <a:ln w="28575">
              <a:solidFill>
                <a:schemeClr val="tx1"/>
              </a:solidFill>
              <a:miter lim="800000"/>
              <a:headEnd type="triangle" w="med" len="med"/>
              <a:tailEnd type="triangle" w="med" len="med"/>
            </a:ln>
          </p:spPr>
        </p:cxnSp>
        <p:sp>
          <p:nvSpPr>
            <p:cNvPr id="11" name="_s171017"/>
            <p:cNvSpPr>
              <a:spLocks noChangeArrowheads="1"/>
            </p:cNvSpPr>
            <p:nvPr/>
          </p:nvSpPr>
          <p:spPr bwMode="auto">
            <a:xfrm>
              <a:off x="4328" y="990"/>
              <a:ext cx="2160" cy="720"/>
            </a:xfrm>
            <a:prstGeom prst="roundRect">
              <a:avLst>
                <a:gd name="adj" fmla="val 16667"/>
              </a:avLst>
            </a:prstGeom>
            <a:solidFill>
              <a:srgbClr val="000000"/>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Times New Roman" pitchFamily="18" charset="0"/>
                  <a:cs typeface="Arial" charset="0"/>
                </a:rPr>
                <a:t>Health Condition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Times New Roman" pitchFamily="18" charset="0"/>
                  <a:cs typeface="Arial" charset="0"/>
                </a:rPr>
                <a:t>(Disorder or Disease)</a:t>
              </a:r>
              <a:endParaRPr kumimoji="0" lang="en-US" sz="4800" b="0" i="0" u="none" strike="noStrike" cap="none" normalizeH="0" baseline="0" smtClean="0">
                <a:ln>
                  <a:noFill/>
                </a:ln>
                <a:solidFill>
                  <a:schemeClr val="bg1"/>
                </a:solidFill>
                <a:effectLst/>
                <a:latin typeface="Arial" charset="0"/>
                <a:cs typeface="Arial" charset="0"/>
              </a:endParaRPr>
            </a:p>
          </p:txBody>
        </p:sp>
        <p:sp>
          <p:nvSpPr>
            <p:cNvPr id="12" name="_s171018"/>
            <p:cNvSpPr>
              <a:spLocks noChangeArrowheads="1"/>
            </p:cNvSpPr>
            <p:nvPr/>
          </p:nvSpPr>
          <p:spPr bwMode="auto">
            <a:xfrm>
              <a:off x="1808" y="2070"/>
              <a:ext cx="2160" cy="720"/>
            </a:xfrm>
            <a:prstGeom prst="roundRect">
              <a:avLst>
                <a:gd name="adj" fmla="val 16667"/>
              </a:avLst>
            </a:prstGeom>
            <a:solidFill>
              <a:srgbClr val="000000"/>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Times New Roman" pitchFamily="18" charset="0"/>
                  <a:cs typeface="Arial" charset="0"/>
                </a:rPr>
                <a:t>Body Functions and Structure</a:t>
              </a:r>
              <a:endParaRPr kumimoji="0" lang="en-US" sz="4800" b="0" i="0" u="none" strike="noStrike" cap="none" normalizeH="0" baseline="0" smtClean="0">
                <a:ln>
                  <a:noFill/>
                </a:ln>
                <a:solidFill>
                  <a:schemeClr val="bg1"/>
                </a:solidFill>
                <a:effectLst/>
                <a:latin typeface="Arial" charset="0"/>
                <a:cs typeface="Arial" charset="0"/>
              </a:endParaRPr>
            </a:p>
          </p:txBody>
        </p:sp>
        <p:sp>
          <p:nvSpPr>
            <p:cNvPr id="13" name="_s171019"/>
            <p:cNvSpPr>
              <a:spLocks noChangeArrowheads="1"/>
            </p:cNvSpPr>
            <p:nvPr/>
          </p:nvSpPr>
          <p:spPr bwMode="auto">
            <a:xfrm>
              <a:off x="4328" y="2070"/>
              <a:ext cx="2160" cy="720"/>
            </a:xfrm>
            <a:prstGeom prst="roundRect">
              <a:avLst>
                <a:gd name="adj" fmla="val 16667"/>
              </a:avLst>
            </a:prstGeom>
            <a:solidFill>
              <a:srgbClr val="000000"/>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Times New Roman" pitchFamily="18" charset="0"/>
                  <a:cs typeface="Arial" charset="0"/>
                </a:rPr>
                <a:t>Activity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Times New Roman" pitchFamily="18" charset="0"/>
                  <a:cs typeface="Arial" charset="0"/>
                </a:rPr>
                <a:t>(Execution of a task or action)</a:t>
              </a:r>
              <a:endParaRPr kumimoji="0" lang="en-US" sz="4800" b="0" i="0" u="none" strike="noStrike" cap="none" normalizeH="0" baseline="0" smtClean="0">
                <a:ln>
                  <a:noFill/>
                </a:ln>
                <a:solidFill>
                  <a:schemeClr val="bg1"/>
                </a:solidFill>
                <a:effectLst/>
                <a:latin typeface="Arial" charset="0"/>
                <a:cs typeface="Arial" charset="0"/>
              </a:endParaRPr>
            </a:p>
          </p:txBody>
        </p:sp>
        <p:sp>
          <p:nvSpPr>
            <p:cNvPr id="14" name="_s171020"/>
            <p:cNvSpPr>
              <a:spLocks noChangeArrowheads="1"/>
            </p:cNvSpPr>
            <p:nvPr/>
          </p:nvSpPr>
          <p:spPr bwMode="auto">
            <a:xfrm>
              <a:off x="6848" y="2070"/>
              <a:ext cx="2160" cy="720"/>
            </a:xfrm>
            <a:prstGeom prst="roundRect">
              <a:avLst>
                <a:gd name="adj" fmla="val 16667"/>
              </a:avLst>
            </a:prstGeom>
            <a:solidFill>
              <a:srgbClr val="000000"/>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Times New Roman" pitchFamily="18" charset="0"/>
                  <a:cs typeface="Arial" charset="0"/>
                </a:rPr>
                <a:t>Participation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Times New Roman" pitchFamily="18" charset="0"/>
                  <a:cs typeface="Arial" charset="0"/>
                </a:rPr>
                <a:t>(Involvement in a social situation)</a:t>
              </a:r>
              <a:endParaRPr kumimoji="0" lang="en-US" sz="4800" b="0" i="0" u="none" strike="noStrike" cap="none" normalizeH="0" baseline="0" smtClean="0">
                <a:ln>
                  <a:noFill/>
                </a:ln>
                <a:solidFill>
                  <a:schemeClr val="bg1"/>
                </a:solidFill>
                <a:effectLst/>
                <a:latin typeface="Arial" charset="0"/>
                <a:cs typeface="Arial" charset="0"/>
              </a:endParaRPr>
            </a:p>
          </p:txBody>
        </p:sp>
        <p:sp>
          <p:nvSpPr>
            <p:cNvPr id="15" name="_s171021"/>
            <p:cNvSpPr>
              <a:spLocks noChangeArrowheads="1"/>
            </p:cNvSpPr>
            <p:nvPr/>
          </p:nvSpPr>
          <p:spPr bwMode="auto">
            <a:xfrm>
              <a:off x="3069" y="3150"/>
              <a:ext cx="2159" cy="720"/>
            </a:xfrm>
            <a:prstGeom prst="roundRect">
              <a:avLst>
                <a:gd name="adj" fmla="val 16667"/>
              </a:avLst>
            </a:prstGeom>
            <a:solidFill>
              <a:srgbClr val="000000"/>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Times New Roman" pitchFamily="18" charset="0"/>
                  <a:cs typeface="Arial" charset="0"/>
                </a:rPr>
                <a:t>Personal Factors</a:t>
              </a:r>
              <a:endParaRPr kumimoji="0" lang="en-US" sz="4800" b="0" i="0" u="none" strike="noStrike" cap="none" normalizeH="0" baseline="0" smtClean="0">
                <a:ln>
                  <a:noFill/>
                </a:ln>
                <a:solidFill>
                  <a:schemeClr val="bg1"/>
                </a:solidFill>
                <a:effectLst/>
                <a:latin typeface="Arial" charset="0"/>
                <a:cs typeface="Arial" charset="0"/>
              </a:endParaRPr>
            </a:p>
          </p:txBody>
        </p:sp>
        <p:sp>
          <p:nvSpPr>
            <p:cNvPr id="16" name="_s171022"/>
            <p:cNvSpPr>
              <a:spLocks noChangeArrowheads="1"/>
            </p:cNvSpPr>
            <p:nvPr/>
          </p:nvSpPr>
          <p:spPr bwMode="auto">
            <a:xfrm>
              <a:off x="5588" y="3150"/>
              <a:ext cx="2159" cy="720"/>
            </a:xfrm>
            <a:prstGeom prst="roundRect">
              <a:avLst>
                <a:gd name="adj" fmla="val 16667"/>
              </a:avLst>
            </a:prstGeom>
            <a:solidFill>
              <a:schemeClr val="accent2"/>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bg1"/>
                  </a:solidFill>
                  <a:effectLst/>
                  <a:latin typeface="Times New Roman" pitchFamily="18" charset="0"/>
                  <a:cs typeface="Arial" charset="0"/>
                </a:rPr>
                <a:t>Environmental Factors</a:t>
              </a:r>
              <a:endParaRPr kumimoji="0" lang="en-US" sz="4800" b="0" i="0" u="none" strike="noStrike" cap="none" normalizeH="0" baseline="0" dirty="0" smtClean="0">
                <a:ln>
                  <a:noFill/>
                </a:ln>
                <a:solidFill>
                  <a:schemeClr val="bg1"/>
                </a:solidFill>
                <a:effectLst/>
                <a:latin typeface="Arial" charset="0"/>
                <a:cs typeface="Arial" charset="0"/>
              </a:endParaRPr>
            </a:p>
          </p:txBody>
        </p:sp>
        <p:sp>
          <p:nvSpPr>
            <p:cNvPr id="17" name="Line 37"/>
            <p:cNvSpPr>
              <a:spLocks noChangeShapeType="1"/>
            </p:cNvSpPr>
            <p:nvPr/>
          </p:nvSpPr>
          <p:spPr bwMode="auto">
            <a:xfrm>
              <a:off x="2858" y="2910"/>
              <a:ext cx="5250" cy="1"/>
            </a:xfrm>
            <a:prstGeom prst="lin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38"/>
            <p:cNvSpPr>
              <a:spLocks noChangeShapeType="1"/>
            </p:cNvSpPr>
            <p:nvPr/>
          </p:nvSpPr>
          <p:spPr bwMode="auto">
            <a:xfrm flipV="1">
              <a:off x="2858" y="2803"/>
              <a:ext cx="0" cy="107"/>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 name="Line 39"/>
            <p:cNvSpPr>
              <a:spLocks noChangeShapeType="1"/>
            </p:cNvSpPr>
            <p:nvPr/>
          </p:nvSpPr>
          <p:spPr bwMode="auto">
            <a:xfrm flipV="1">
              <a:off x="8108" y="2803"/>
              <a:ext cx="0" cy="107"/>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 name="Line 40"/>
            <p:cNvSpPr>
              <a:spLocks noChangeShapeType="1"/>
            </p:cNvSpPr>
            <p:nvPr/>
          </p:nvSpPr>
          <p:spPr bwMode="auto">
            <a:xfrm>
              <a:off x="3941" y="2445"/>
              <a:ext cx="450" cy="1"/>
            </a:xfrm>
            <a:prstGeom prst="line">
              <a:avLst/>
            </a:prstGeom>
            <a:noFill/>
            <a:ln w="28575">
              <a:solidFill>
                <a:schemeClr val="tx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1" name="Line 41"/>
            <p:cNvSpPr>
              <a:spLocks noChangeShapeType="1"/>
            </p:cNvSpPr>
            <p:nvPr/>
          </p:nvSpPr>
          <p:spPr bwMode="auto">
            <a:xfrm>
              <a:off x="6458" y="2430"/>
              <a:ext cx="450" cy="1"/>
            </a:xfrm>
            <a:prstGeom prst="line">
              <a:avLst/>
            </a:prstGeom>
            <a:noFill/>
            <a:ln w="28575">
              <a:solidFill>
                <a:schemeClr val="tx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18475" name="Text Box 43"/>
          <p:cNvSpPr txBox="1">
            <a:spLocks noChangeArrowheads="1"/>
          </p:cNvSpPr>
          <p:nvPr/>
        </p:nvSpPr>
        <p:spPr bwMode="auto">
          <a:xfrm>
            <a:off x="3352800" y="6096000"/>
            <a:ext cx="3048000" cy="457200"/>
          </a:xfrm>
          <a:prstGeom prst="rect">
            <a:avLst/>
          </a:prstGeom>
          <a:noFill/>
          <a:ln w="9525">
            <a:noFill/>
            <a:miter lim="800000"/>
            <a:headEnd/>
            <a:tailEnd/>
          </a:ln>
          <a:effectLst/>
        </p:spPr>
        <p:txBody>
          <a:bodyPr>
            <a:spAutoFit/>
          </a:bodyPr>
          <a:lstStyle/>
          <a:p>
            <a:pPr>
              <a:spcBef>
                <a:spcPct val="50000"/>
              </a:spcBef>
            </a:pPr>
            <a:r>
              <a:rPr lang="en-US" sz="2400"/>
              <a:t>Contextual Factors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26" y="1143000"/>
            <a:ext cx="8077200" cy="609600"/>
          </a:xfrm>
        </p:spPr>
        <p:txBody>
          <a:bodyPr>
            <a:noAutofit/>
          </a:bodyPr>
          <a:lstStyle/>
          <a:p>
            <a:r>
              <a:rPr lang="en-US" sz="3600" dirty="0" smtClean="0"/>
              <a:t>Studying Environmental Variables That May Affect Mobility and Participation</a:t>
            </a:r>
            <a:endParaRPr lang="en-US" sz="36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981200"/>
            <a:ext cx="7924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98589" y="3753534"/>
            <a:ext cx="1524000" cy="646331"/>
          </a:xfrm>
          <a:prstGeom prst="rect">
            <a:avLst/>
          </a:prstGeom>
          <a:solidFill>
            <a:schemeClr val="accent2"/>
          </a:solidFill>
        </p:spPr>
        <p:txBody>
          <a:bodyPr wrap="square" rtlCol="0">
            <a:spAutoFit/>
          </a:bodyPr>
          <a:lstStyle/>
          <a:p>
            <a:pPr algn="ctr"/>
            <a:r>
              <a:rPr lang="en-US" dirty="0" smtClean="0"/>
              <a:t>Mobility and Participation</a:t>
            </a:r>
            <a:endParaRPr lang="en-US" dirty="0"/>
          </a:p>
        </p:txBody>
      </p:sp>
    </p:spTree>
    <p:extLst>
      <p:ext uri="{BB962C8B-B14F-4D97-AF65-F5344CB8AC3E}">
        <p14:creationId xmlns:p14="http://schemas.microsoft.com/office/powerpoint/2010/main" val="327877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1143000"/>
          </a:xfrm>
        </p:spPr>
        <p:txBody>
          <a:bodyPr>
            <a:normAutofit fontScale="90000"/>
          </a:bodyPr>
          <a:lstStyle/>
          <a:p>
            <a:r>
              <a:rPr lang="en-US" dirty="0"/>
              <a:t>Geographic Information Systems (GIS</a:t>
            </a:r>
            <a:r>
              <a:rPr lang="en-US" dirty="0" smtClean="0"/>
              <a:t>)</a:t>
            </a:r>
            <a:endParaRPr lang="en-US" dirty="0"/>
          </a:p>
        </p:txBody>
      </p:sp>
      <p:sp>
        <p:nvSpPr>
          <p:cNvPr id="3" name="Content Placeholder 2"/>
          <p:cNvSpPr>
            <a:spLocks noGrp="1"/>
          </p:cNvSpPr>
          <p:nvPr>
            <p:ph idx="1"/>
          </p:nvPr>
        </p:nvSpPr>
        <p:spPr>
          <a:xfrm>
            <a:off x="228600" y="2057400"/>
            <a:ext cx="8229600" cy="3627120"/>
          </a:xfrm>
        </p:spPr>
        <p:txBody>
          <a:bodyPr/>
          <a:lstStyle/>
          <a:p>
            <a:pPr lvl="1"/>
            <a:r>
              <a:rPr lang="en-US" dirty="0" smtClean="0"/>
              <a:t>Mapping </a:t>
            </a:r>
          </a:p>
          <a:p>
            <a:pPr lvl="2"/>
            <a:r>
              <a:rPr lang="en-US" dirty="0" smtClean="0"/>
              <a:t>Where do people live?</a:t>
            </a:r>
          </a:p>
          <a:p>
            <a:pPr lvl="2"/>
            <a:r>
              <a:rPr lang="en-US" dirty="0" smtClean="0"/>
              <a:t>What are the community characteristics that they are exposed to?</a:t>
            </a:r>
          </a:p>
          <a:p>
            <a:pPr lvl="2"/>
            <a:r>
              <a:rPr lang="en-US" dirty="0" smtClean="0"/>
              <a:t>Exposure and outcomes</a:t>
            </a:r>
          </a:p>
          <a:p>
            <a:pPr lvl="1"/>
            <a:r>
              <a:rPr lang="en-US" dirty="0" smtClean="0"/>
              <a:t>Distance and Density</a:t>
            </a:r>
          </a:p>
          <a:p>
            <a:pPr lvl="2"/>
            <a:r>
              <a:rPr lang="en-US" dirty="0" smtClean="0"/>
              <a:t>Access to health resources?</a:t>
            </a:r>
          </a:p>
          <a:p>
            <a:pPr lvl="1"/>
            <a:endParaRPr lang="en-US" dirty="0" smtClean="0"/>
          </a:p>
          <a:p>
            <a:endParaRPr lang="en-US" dirty="0"/>
          </a:p>
        </p:txBody>
      </p:sp>
    </p:spTree>
    <p:extLst>
      <p:ext uri="{BB962C8B-B14F-4D97-AF65-F5344CB8AC3E}">
        <p14:creationId xmlns:p14="http://schemas.microsoft.com/office/powerpoint/2010/main" val="252835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85800" y="304800"/>
            <a:ext cx="7772400" cy="1143000"/>
          </a:xfrm>
        </p:spPr>
        <p:txBody>
          <a:bodyPr/>
          <a:lstStyle/>
          <a:p>
            <a:r>
              <a:rPr lang="en-US" sz="3600" dirty="0">
                <a:solidFill>
                  <a:schemeClr val="tx1"/>
                </a:solidFill>
              </a:rPr>
              <a:t>Modest Residential </a:t>
            </a:r>
            <a:r>
              <a:rPr lang="en-US" sz="3600" dirty="0" smtClean="0">
                <a:solidFill>
                  <a:schemeClr val="tx1"/>
                </a:solidFill>
              </a:rPr>
              <a:t>Segregation</a:t>
            </a:r>
            <a:endParaRPr lang="en-US" sz="3600" dirty="0">
              <a:solidFill>
                <a:schemeClr val="tx1"/>
              </a:solidFill>
            </a:endParaRPr>
          </a:p>
        </p:txBody>
      </p:sp>
      <p:sp>
        <p:nvSpPr>
          <p:cNvPr id="359427" name="Rectangle 3"/>
          <p:cNvSpPr>
            <a:spLocks noChangeArrowheads="1"/>
          </p:cNvSpPr>
          <p:nvPr/>
        </p:nvSpPr>
        <p:spPr bwMode="auto">
          <a:xfrm>
            <a:off x="1828800" y="1309688"/>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359428" name="Picture 4" descr="Density%205%20Breaks%20050208"/>
          <p:cNvPicPr>
            <a:picLocks noChangeAspect="1" noChangeArrowheads="1"/>
          </p:cNvPicPr>
          <p:nvPr/>
        </p:nvPicPr>
        <p:blipFill>
          <a:blip r:embed="rId2" cstate="print"/>
          <a:srcRect/>
          <a:stretch>
            <a:fillRect/>
          </a:stretch>
        </p:blipFill>
        <p:spPr bwMode="auto">
          <a:xfrm>
            <a:off x="1371600" y="1600200"/>
            <a:ext cx="6629400" cy="4495800"/>
          </a:xfrm>
          <a:prstGeom prst="rect">
            <a:avLst/>
          </a:prstGeom>
          <a:noFill/>
        </p:spPr>
      </p:pic>
      <p:sp>
        <p:nvSpPr>
          <p:cNvPr id="359429" name="Text Box 5"/>
          <p:cNvSpPr txBox="1">
            <a:spLocks noChangeArrowheads="1"/>
          </p:cNvSpPr>
          <p:nvPr/>
        </p:nvSpPr>
        <p:spPr bwMode="auto">
          <a:xfrm>
            <a:off x="4267200" y="6096000"/>
            <a:ext cx="4038600" cy="30480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t>From Metraux, Caplan, Klugman, Hadley (2007)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685800" y="0"/>
            <a:ext cx="7772400" cy="1143000"/>
          </a:xfrm>
        </p:spPr>
        <p:txBody>
          <a:bodyPr/>
          <a:lstStyle/>
          <a:p>
            <a:r>
              <a:rPr lang="en-US" sz="3200"/>
              <a:t>People Live Where Housing is Affordable</a:t>
            </a:r>
          </a:p>
        </p:txBody>
      </p:sp>
      <p:pic>
        <p:nvPicPr>
          <p:cNvPr id="420867" name="Picture 3" descr="Median Rent"/>
          <p:cNvPicPr>
            <a:picLocks noChangeAspect="1" noChangeArrowheads="1"/>
          </p:cNvPicPr>
          <p:nvPr/>
        </p:nvPicPr>
        <p:blipFill>
          <a:blip r:embed="rId2" cstate="print"/>
          <a:srcRect/>
          <a:stretch>
            <a:fillRect/>
          </a:stretch>
        </p:blipFill>
        <p:spPr bwMode="auto">
          <a:xfrm>
            <a:off x="4419600" y="1066800"/>
            <a:ext cx="4419600" cy="4724400"/>
          </a:xfrm>
          <a:prstGeom prst="rect">
            <a:avLst/>
          </a:prstGeom>
          <a:noFill/>
        </p:spPr>
      </p:pic>
      <p:pic>
        <p:nvPicPr>
          <p:cNvPr id="420868" name="Picture 4" descr="MedHouseValue"/>
          <p:cNvPicPr>
            <a:picLocks noChangeAspect="1" noChangeArrowheads="1"/>
          </p:cNvPicPr>
          <p:nvPr/>
        </p:nvPicPr>
        <p:blipFill>
          <a:blip r:embed="rId3" cstate="print"/>
          <a:srcRect/>
          <a:stretch>
            <a:fillRect/>
          </a:stretch>
        </p:blipFill>
        <p:spPr bwMode="auto">
          <a:xfrm>
            <a:off x="228600" y="1066800"/>
            <a:ext cx="4038600" cy="4724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305800" cy="1362456"/>
          </a:xfrm>
        </p:spPr>
        <p:txBody>
          <a:bodyPr/>
          <a:lstStyle/>
          <a:p>
            <a:r>
              <a:rPr lang="en-US" sz="4400" dirty="0">
                <a:solidFill>
                  <a:schemeClr val="tx1"/>
                </a:solidFill>
                <a:latin typeface="Times New Roman" pitchFamily="18" charset="0"/>
                <a:cs typeface="Times New Roman" pitchFamily="18" charset="0"/>
              </a:rPr>
              <a:t>Are neighborhoods with </a:t>
            </a:r>
            <a:r>
              <a:rPr lang="en-US" sz="4400" dirty="0" smtClean="0">
                <a:solidFill>
                  <a:schemeClr val="tx1"/>
                </a:solidFill>
                <a:latin typeface="Times New Roman" pitchFamily="18" charset="0"/>
                <a:cs typeface="Times New Roman" pitchFamily="18" charset="0"/>
              </a:rPr>
              <a:t>a higher </a:t>
            </a:r>
            <a:r>
              <a:rPr lang="en-US" sz="4400" dirty="0">
                <a:solidFill>
                  <a:schemeClr val="tx1"/>
                </a:solidFill>
                <a:latin typeface="Times New Roman" pitchFamily="18" charset="0"/>
                <a:cs typeface="Times New Roman" pitchFamily="18" charset="0"/>
              </a:rPr>
              <a:t>prevalence of SMI exposed to more social and physical disadvantages?</a:t>
            </a:r>
            <a:endParaRPr lang="en-US" sz="4400" dirty="0">
              <a:solidFill>
                <a:schemeClr val="tx1"/>
              </a:solidFill>
            </a:endParaRPr>
          </a:p>
        </p:txBody>
      </p:sp>
      <p:sp>
        <p:nvSpPr>
          <p:cNvPr id="23556" name="TextBox 3"/>
          <p:cNvSpPr txBox="1">
            <a:spLocks noChangeArrowheads="1"/>
          </p:cNvSpPr>
          <p:nvPr/>
        </p:nvSpPr>
        <p:spPr bwMode="auto">
          <a:xfrm>
            <a:off x="2743200" y="5622546"/>
            <a:ext cx="6400800" cy="830997"/>
          </a:xfrm>
          <a:prstGeom prst="rect">
            <a:avLst/>
          </a:prstGeom>
          <a:noFill/>
          <a:ln w="9525">
            <a:noFill/>
            <a:miter lim="800000"/>
            <a:headEnd/>
            <a:tailEnd/>
          </a:ln>
        </p:spPr>
        <p:txBody>
          <a:bodyPr>
            <a:spAutoFit/>
          </a:bodyPr>
          <a:lstStyle/>
          <a:p>
            <a:r>
              <a:rPr lang="en-US" sz="1200" dirty="0" smtClean="0">
                <a:latin typeface="Times New Roman" pitchFamily="18" charset="0"/>
                <a:cs typeface="Times New Roman" pitchFamily="18" charset="0"/>
              </a:rPr>
              <a:t>Byrne</a:t>
            </a:r>
            <a:r>
              <a:rPr lang="en-US" sz="1200" dirty="0">
                <a:latin typeface="Times New Roman" pitchFamily="18" charset="0"/>
                <a:cs typeface="Times New Roman" pitchFamily="18" charset="0"/>
              </a:rPr>
              <a:t>, T., Prvu Bettger, J.A., Brusilovskiy, E., Wong, Y.-L. I., </a:t>
            </a:r>
            <a:r>
              <a:rPr lang="en-US" sz="1200" dirty="0" err="1">
                <a:latin typeface="Times New Roman" pitchFamily="18" charset="0"/>
                <a:cs typeface="Times New Roman" pitchFamily="18" charset="0"/>
              </a:rPr>
              <a:t>Metraux</a:t>
            </a:r>
            <a:r>
              <a:rPr lang="en-US" sz="1200" dirty="0">
                <a:latin typeface="Times New Roman" pitchFamily="18" charset="0"/>
                <a:cs typeface="Times New Roman" pitchFamily="18" charset="0"/>
              </a:rPr>
              <a:t>, S., &amp; Salzer, M.S. (2013). Comparing Neighborhood Characteristics of Adults with SMI and Members of the General Population in Philadelphia: Implications for Research and Practice. Psychiatric Services, 64(8), 782-788. </a:t>
            </a:r>
            <a:r>
              <a:rPr lang="en-US" sz="1200" dirty="0" err="1">
                <a:latin typeface="Times New Roman" pitchFamily="18" charset="0"/>
                <a:cs typeface="Times New Roman" pitchFamily="18" charset="0"/>
              </a:rPr>
              <a:t>doi</a:t>
            </a:r>
            <a:r>
              <a:rPr lang="en-US" sz="1200" dirty="0">
                <a:latin typeface="Times New Roman" pitchFamily="18" charset="0"/>
                <a:cs typeface="Times New Roman" pitchFamily="18" charset="0"/>
              </a:rPr>
              <a:t>: 10.1176/appi.ps.201200365</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704088"/>
            <a:ext cx="8229600" cy="819912"/>
          </a:xfrm>
        </p:spPr>
        <p:txBody>
          <a:bodyPr>
            <a:normAutofit/>
          </a:bodyPr>
          <a:lstStyle/>
          <a:p>
            <a:r>
              <a:rPr lang="en-US" dirty="0" smtClean="0">
                <a:solidFill>
                  <a:schemeClr val="tx1"/>
                </a:solidFill>
                <a:latin typeface="Times New Roman" pitchFamily="18" charset="0"/>
                <a:cs typeface="Times New Roman" pitchFamily="18" charset="0"/>
              </a:rPr>
              <a:t>Study Methods</a:t>
            </a:r>
          </a:p>
        </p:txBody>
      </p:sp>
      <p:sp>
        <p:nvSpPr>
          <p:cNvPr id="24579" name="Content Placeholder 4"/>
          <p:cNvSpPr>
            <a:spLocks noGrp="1"/>
          </p:cNvSpPr>
          <p:nvPr>
            <p:ph sz="quarter" idx="1"/>
          </p:nvPr>
        </p:nvSpPr>
        <p:spPr>
          <a:xfrm>
            <a:off x="457200" y="1676400"/>
            <a:ext cx="8229600" cy="4389120"/>
          </a:xfrm>
        </p:spPr>
        <p:txBody>
          <a:bodyPr>
            <a:normAutofit fontScale="92500" lnSpcReduction="20000"/>
          </a:bodyPr>
          <a:lstStyle/>
          <a:p>
            <a:pPr lvl="0">
              <a:lnSpc>
                <a:spcPct val="80000"/>
              </a:lnSpc>
              <a:buClr>
                <a:srgbClr val="EB641B"/>
              </a:buClr>
            </a:pPr>
            <a:r>
              <a:rPr lang="en-US" sz="2000" dirty="0">
                <a:solidFill>
                  <a:prstClr val="black"/>
                </a:solidFill>
                <a:latin typeface="Times New Roman" pitchFamily="18" charset="0"/>
              </a:rPr>
              <a:t>SMI Data:</a:t>
            </a:r>
          </a:p>
          <a:p>
            <a:pPr lvl="1">
              <a:lnSpc>
                <a:spcPct val="80000"/>
              </a:lnSpc>
              <a:buClr>
                <a:srgbClr val="39639D"/>
              </a:buClr>
            </a:pPr>
            <a:r>
              <a:rPr lang="en-US" sz="2000" dirty="0">
                <a:solidFill>
                  <a:prstClr val="black"/>
                </a:solidFill>
                <a:latin typeface="Times New Roman" pitchFamily="18" charset="0"/>
              </a:rPr>
              <a:t>Addresses of 15,246 Medicaid recipients with schizophrenia or affective disorder in Philadelphia (same dataset as used in </a:t>
            </a:r>
            <a:r>
              <a:rPr lang="en-US" sz="2000" dirty="0" err="1">
                <a:solidFill>
                  <a:prstClr val="black"/>
                </a:solidFill>
                <a:latin typeface="Times New Roman" pitchFamily="18" charset="0"/>
              </a:rPr>
              <a:t>Metraux</a:t>
            </a:r>
            <a:r>
              <a:rPr lang="en-US" sz="2000" dirty="0">
                <a:solidFill>
                  <a:prstClr val="black"/>
                </a:solidFill>
                <a:latin typeface="Times New Roman" pitchFamily="18" charset="0"/>
              </a:rPr>
              <a:t> et al., 2007)</a:t>
            </a:r>
          </a:p>
          <a:p>
            <a:pPr lvl="2">
              <a:lnSpc>
                <a:spcPct val="80000"/>
              </a:lnSpc>
              <a:buClr>
                <a:srgbClr val="DA1F28"/>
              </a:buClr>
            </a:pPr>
            <a:r>
              <a:rPr lang="en-US" sz="2000" dirty="0">
                <a:solidFill>
                  <a:prstClr val="black"/>
                </a:solidFill>
                <a:latin typeface="Times New Roman" pitchFamily="18" charset="0"/>
              </a:rPr>
              <a:t>Includes individuals ages 18-64 who, over the period between 1997 and 2000 have had records of at least one inpatient or two outpatient Medicaid reimbursed services for which diagnoses of schizophrenia (295) or affective disorder (296) were recorded in the claims.</a:t>
            </a:r>
          </a:p>
          <a:p>
            <a:pPr lvl="0">
              <a:spcBef>
                <a:spcPts val="0"/>
              </a:spcBef>
              <a:buClr>
                <a:srgbClr val="EB641B"/>
              </a:buClr>
            </a:pPr>
            <a:r>
              <a:rPr lang="en-US" sz="2000" dirty="0">
                <a:solidFill>
                  <a:prstClr val="black"/>
                </a:solidFill>
                <a:latin typeface="Times New Roman" pitchFamily="18" charset="0"/>
              </a:rPr>
              <a:t>General Population Data</a:t>
            </a:r>
          </a:p>
          <a:p>
            <a:pPr lvl="1">
              <a:spcBef>
                <a:spcPts val="0"/>
              </a:spcBef>
              <a:buClr>
                <a:srgbClr val="39639D"/>
              </a:buClr>
            </a:pPr>
            <a:r>
              <a:rPr lang="en-US" sz="2000" dirty="0">
                <a:solidFill>
                  <a:prstClr val="black"/>
                </a:solidFill>
                <a:latin typeface="Times New Roman" pitchFamily="18" charset="0"/>
              </a:rPr>
              <a:t>Generated 15,246 points (addresses) that are proportional to the distribution of the Philadelphia general population (1,517,550) among the 1816 block groups</a:t>
            </a:r>
            <a:endParaRPr lang="en-US" sz="2000" dirty="0">
              <a:solidFill>
                <a:prstClr val="black"/>
              </a:solidFill>
            </a:endParaRPr>
          </a:p>
          <a:p>
            <a:r>
              <a:rPr lang="en-US" sz="2000" dirty="0" smtClean="0">
                <a:latin typeface="Times New Roman" pitchFamily="18" charset="0"/>
                <a:cs typeface="Times New Roman" pitchFamily="18" charset="0"/>
              </a:rPr>
              <a:t>Environmental Data</a:t>
            </a:r>
          </a:p>
          <a:p>
            <a:pPr lvl="1"/>
            <a:r>
              <a:rPr lang="en-US" sz="2000" dirty="0" smtClean="0">
                <a:latin typeface="Times New Roman" pitchFamily="18" charset="0"/>
                <a:cs typeface="Times New Roman" pitchFamily="18" charset="0"/>
              </a:rPr>
              <a:t>Block group level characteristics obtained from:</a:t>
            </a:r>
          </a:p>
          <a:p>
            <a:pPr lvl="2"/>
            <a:r>
              <a:rPr lang="en-US" sz="2000" dirty="0" smtClean="0">
                <a:latin typeface="Times New Roman" pitchFamily="18" charset="0"/>
                <a:cs typeface="Times New Roman" pitchFamily="18" charset="0"/>
              </a:rPr>
              <a:t>Census 2000</a:t>
            </a:r>
          </a:p>
          <a:p>
            <a:pPr lvl="2"/>
            <a:r>
              <a:rPr lang="en-US" sz="2000" dirty="0" smtClean="0">
                <a:latin typeface="Times New Roman" pitchFamily="18" charset="0"/>
                <a:cs typeface="Times New Roman" pitchFamily="18" charset="0"/>
              </a:rPr>
              <a:t>Databases maintained by the Cartographic Modeling Lab at the University of Pennsylvania</a:t>
            </a:r>
          </a:p>
          <a:p>
            <a:pPr lvl="1"/>
            <a:r>
              <a:rPr lang="en-US" sz="2000" dirty="0" smtClean="0">
                <a:latin typeface="Times New Roman" pitchFamily="18" charset="0"/>
                <a:cs typeface="Times New Roman" pitchFamily="18" charset="0"/>
              </a:rPr>
              <a:t>Collected 22 variables that described neighborhood social, physical and crime characteristics</a:t>
            </a:r>
          </a:p>
          <a:p>
            <a:endParaRPr lang="en-US" dirty="0" smtClean="0">
              <a:latin typeface="Times New Roman" pitchFamily="18" charset="0"/>
              <a:cs typeface="Times New Roman" pitchFamily="18" charset="0"/>
            </a:endParaRPr>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98437"/>
            <a:ext cx="8839200" cy="792163"/>
          </a:xfrm>
        </p:spPr>
        <p:txBody>
          <a:bodyPr/>
          <a:lstStyle/>
          <a:p>
            <a:pPr algn="l" eaLnBrk="1" hangingPunct="1"/>
            <a:r>
              <a:rPr lang="en-US" sz="3600" dirty="0" smtClean="0"/>
              <a:t>    </a:t>
            </a:r>
            <a:r>
              <a:rPr lang="en-US" sz="3600" b="1" dirty="0" smtClean="0">
                <a:solidFill>
                  <a:schemeClr val="tx1"/>
                </a:solidFill>
                <a:latin typeface="Times New Roman" pitchFamily="18" charset="0"/>
              </a:rPr>
              <a:t>SMI Density	    General Pop. Density</a:t>
            </a:r>
          </a:p>
        </p:txBody>
      </p:sp>
      <p:pic>
        <p:nvPicPr>
          <p:cNvPr id="11267" name="Picture 11"/>
          <p:cNvPicPr>
            <a:picLocks noChangeAspect="1" noChangeArrowheads="1"/>
          </p:cNvPicPr>
          <p:nvPr/>
        </p:nvPicPr>
        <p:blipFill>
          <a:blip r:embed="rId2" cstate="print"/>
          <a:srcRect/>
          <a:stretch>
            <a:fillRect/>
          </a:stretch>
        </p:blipFill>
        <p:spPr bwMode="auto">
          <a:xfrm>
            <a:off x="0" y="990600"/>
            <a:ext cx="4267200" cy="5105400"/>
          </a:xfrm>
          <a:prstGeom prst="rect">
            <a:avLst/>
          </a:prstGeom>
          <a:noFill/>
          <a:ln w="9525">
            <a:noFill/>
            <a:miter lim="800000"/>
            <a:headEnd/>
            <a:tailEnd/>
          </a:ln>
        </p:spPr>
      </p:pic>
      <p:pic>
        <p:nvPicPr>
          <p:cNvPr id="11268" name="Picture 12"/>
          <p:cNvPicPr>
            <a:picLocks noChangeAspect="1" noChangeArrowheads="1"/>
          </p:cNvPicPr>
          <p:nvPr/>
        </p:nvPicPr>
        <p:blipFill>
          <a:blip r:embed="rId3" cstate="print"/>
          <a:srcRect/>
          <a:stretch>
            <a:fillRect/>
          </a:stretch>
        </p:blipFill>
        <p:spPr bwMode="auto">
          <a:xfrm>
            <a:off x="4495800" y="990600"/>
            <a:ext cx="4435475" cy="5105400"/>
          </a:xfrm>
          <a:prstGeom prst="rect">
            <a:avLst/>
          </a:prstGeom>
          <a:noFill/>
          <a:ln w="9525">
            <a:noFill/>
            <a:miter lim="800000"/>
            <a:headEnd/>
            <a:tailEnd/>
          </a:ln>
        </p:spPr>
      </p:pic>
      <p:sp>
        <p:nvSpPr>
          <p:cNvPr id="11269" name="Text Box 16"/>
          <p:cNvSpPr txBox="1">
            <a:spLocks noChangeArrowheads="1"/>
          </p:cNvSpPr>
          <p:nvPr/>
        </p:nvSpPr>
        <p:spPr bwMode="auto">
          <a:xfrm>
            <a:off x="2819400" y="6135688"/>
            <a:ext cx="6324600" cy="646112"/>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A pixel with a density of 2.12, for instance, means that there are 2.12 individuals per acre in the (half mile) vicinity of that pixel</a:t>
            </a:r>
          </a:p>
        </p:txBody>
      </p:sp>
      <p:pic>
        <p:nvPicPr>
          <p:cNvPr id="11270" name="Picture 17"/>
          <p:cNvPicPr>
            <a:picLocks noChangeAspect="1" noChangeArrowheads="1"/>
          </p:cNvPicPr>
          <p:nvPr/>
        </p:nvPicPr>
        <p:blipFill>
          <a:blip r:embed="rId4" cstate="print"/>
          <a:srcRect/>
          <a:stretch>
            <a:fillRect/>
          </a:stretch>
        </p:blipFill>
        <p:spPr bwMode="auto">
          <a:xfrm>
            <a:off x="2286000" y="4664075"/>
            <a:ext cx="2438400" cy="955675"/>
          </a:xfrm>
          <a:prstGeom prst="rect">
            <a:avLst/>
          </a:prstGeom>
          <a:noFill/>
          <a:ln w="9525">
            <a:noFill/>
            <a:miter lim="800000"/>
            <a:headEnd/>
            <a:tailEnd/>
          </a:ln>
        </p:spPr>
      </p:pic>
      <p:pic>
        <p:nvPicPr>
          <p:cNvPr id="11271" name="Picture 18"/>
          <p:cNvPicPr>
            <a:picLocks noChangeAspect="1" noChangeArrowheads="1"/>
          </p:cNvPicPr>
          <p:nvPr/>
        </p:nvPicPr>
        <p:blipFill>
          <a:blip r:embed="rId5" cstate="print"/>
          <a:srcRect/>
          <a:stretch>
            <a:fillRect/>
          </a:stretch>
        </p:blipFill>
        <p:spPr bwMode="auto">
          <a:xfrm>
            <a:off x="6705600" y="4648200"/>
            <a:ext cx="2438400" cy="9842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464646"/>
      </a:dk2>
      <a:lt2>
        <a:srgbClr val="DEF5FA"/>
      </a:lt2>
      <a:accent1>
        <a:srgbClr val="39639D"/>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4161</TotalTime>
  <Words>1437</Words>
  <Application>Microsoft Office PowerPoint</Application>
  <PresentationFormat>On-screen Show (4:3)</PresentationFormat>
  <Paragraphs>176</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Maps, Mobility, and Community Participation among Adults with Psychiatric Disabilities: Implications of Geographic Methods for Studying Physical Health</vt:lpstr>
      <vt:lpstr>Why Use Geographic Methods to Study Health of Individuals with Psychiatric Disabilities?</vt:lpstr>
      <vt:lpstr>International Classification of Functioning, Disability, and Health (ICF: WHO, 2002): The Social Model of Disability</vt:lpstr>
      <vt:lpstr>Geographic Information Systems (GIS)</vt:lpstr>
      <vt:lpstr>Modest Residential Segregation</vt:lpstr>
      <vt:lpstr>People Live Where Housing is Affordable</vt:lpstr>
      <vt:lpstr>Are neighborhoods with a higher prevalence of SMI exposed to more social and physical disadvantages?</vt:lpstr>
      <vt:lpstr>Study Methods</vt:lpstr>
      <vt:lpstr>    SMI Density     General Pop. Density</vt:lpstr>
      <vt:lpstr>Physical/Structural Inadequacy</vt:lpstr>
      <vt:lpstr>Serious Crime </vt:lpstr>
      <vt:lpstr>Delinquent Crime </vt:lpstr>
      <vt:lpstr>Drug Related Activity</vt:lpstr>
      <vt:lpstr>Neighborhoods With Higher % of Individuals with a SMI are More Exposed to Social Problems than other neighborhoods</vt:lpstr>
      <vt:lpstr>How much access to health care resources do people with serious mental illnesses have compared to the general population?</vt:lpstr>
      <vt:lpstr>Museums, Art Galleries, Zoos, Botanical Gardens</vt:lpstr>
      <vt:lpstr>All Sports and Recreational Facilities</vt:lpstr>
      <vt:lpstr>Analyses</vt:lpstr>
      <vt:lpstr>People with SMI Have Greater Access to Healthcare-Related Resources Than the General Population  </vt:lpstr>
      <vt:lpstr> </vt:lpstr>
      <vt:lpstr>Data </vt:lpstr>
      <vt:lpstr>Results: More Questions than Answers</vt:lpstr>
      <vt:lpstr>Global Positioning System (GPS)</vt:lpstr>
      <vt:lpstr>GPS Tracking</vt:lpstr>
      <vt:lpstr>PowerPoint Presentation</vt:lpstr>
      <vt:lpstr>Participant 1 – Activity Space</vt:lpstr>
      <vt:lpstr>Participant 2 – Activity Space</vt:lpstr>
      <vt:lpstr>PowerPoint Presentation</vt:lpstr>
      <vt:lpstr>Upcoming Research</vt:lpstr>
      <vt:lpstr>Studying Environmental Variables That May Affect Mobility and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Rehabilitation Sciences</dc:title>
  <dc:creator>msalzer</dc:creator>
  <cp:lastModifiedBy>Jonikas, Jessica</cp:lastModifiedBy>
  <cp:revision>352</cp:revision>
  <cp:lastPrinted>2013-10-17T19:58:27Z</cp:lastPrinted>
  <dcterms:created xsi:type="dcterms:W3CDTF">2010-11-04T20:21:46Z</dcterms:created>
  <dcterms:modified xsi:type="dcterms:W3CDTF">2014-10-03T18:00:27Z</dcterms:modified>
</cp:coreProperties>
</file>